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5"/>
  </p:notesMasterIdLst>
  <p:sldIdLst>
    <p:sldId id="256" r:id="rId2"/>
    <p:sldId id="281" r:id="rId3"/>
    <p:sldId id="1021" r:id="rId4"/>
    <p:sldId id="1023" r:id="rId5"/>
    <p:sldId id="1007" r:id="rId6"/>
    <p:sldId id="442" r:id="rId7"/>
    <p:sldId id="437" r:id="rId8"/>
    <p:sldId id="440" r:id="rId9"/>
    <p:sldId id="441" r:id="rId10"/>
    <p:sldId id="1005" r:id="rId11"/>
    <p:sldId id="259" r:id="rId12"/>
    <p:sldId id="287" r:id="rId13"/>
    <p:sldId id="257" r:id="rId14"/>
    <p:sldId id="258" r:id="rId15"/>
    <p:sldId id="1020" r:id="rId16"/>
    <p:sldId id="1018" r:id="rId17"/>
    <p:sldId id="438" r:id="rId18"/>
    <p:sldId id="439" r:id="rId19"/>
    <p:sldId id="1006" r:id="rId20"/>
    <p:sldId id="1001" r:id="rId21"/>
    <p:sldId id="260" r:id="rId22"/>
    <p:sldId id="1002" r:id="rId23"/>
    <p:sldId id="1004" r:id="rId24"/>
    <p:sldId id="262" r:id="rId25"/>
    <p:sldId id="285" r:id="rId26"/>
    <p:sldId id="282" r:id="rId27"/>
    <p:sldId id="283" r:id="rId28"/>
    <p:sldId id="284" r:id="rId29"/>
    <p:sldId id="286" r:id="rId30"/>
    <p:sldId id="1008" r:id="rId31"/>
    <p:sldId id="28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1009" r:id="rId42"/>
    <p:sldId id="265" r:id="rId43"/>
    <p:sldId id="1012" r:id="rId44"/>
    <p:sldId id="1010" r:id="rId45"/>
    <p:sldId id="266" r:id="rId46"/>
    <p:sldId id="267" r:id="rId47"/>
    <p:sldId id="268" r:id="rId48"/>
    <p:sldId id="269" r:id="rId49"/>
    <p:sldId id="270" r:id="rId50"/>
    <p:sldId id="1011" r:id="rId51"/>
    <p:sldId id="1022" r:id="rId52"/>
    <p:sldId id="1024" r:id="rId53"/>
    <p:sldId id="288" r:id="rId54"/>
    <p:sldId id="386" r:id="rId55"/>
    <p:sldId id="387" r:id="rId56"/>
    <p:sldId id="435" r:id="rId57"/>
    <p:sldId id="436" r:id="rId58"/>
    <p:sldId id="395" r:id="rId59"/>
    <p:sldId id="1013" r:id="rId60"/>
    <p:sldId id="1014" r:id="rId61"/>
    <p:sldId id="1015" r:id="rId62"/>
    <p:sldId id="1016" r:id="rId63"/>
    <p:sldId id="1017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68"/>
    <p:restoredTop sz="96327"/>
  </p:normalViewPr>
  <p:slideViewPr>
    <p:cSldViewPr snapToGrid="0">
      <p:cViewPr varScale="1">
        <p:scale>
          <a:sx n="202" d="100"/>
          <a:sy n="202" d="100"/>
        </p:scale>
        <p:origin x="208" y="2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5" d="100"/>
        <a:sy n="15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00.png>
</file>

<file path=ppt/media/image11.png>
</file>

<file path=ppt/media/image110.png>
</file>

<file path=ppt/media/image111.png>
</file>

<file path=ppt/media/image12.png>
</file>

<file path=ppt/media/image120.png>
</file>

<file path=ppt/media/image121.png>
</file>

<file path=ppt/media/image13.pdf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80.png>
</file>

<file path=ppt/media/image19.png>
</file>

<file path=ppt/media/image190.png>
</file>

<file path=ppt/media/image2.png>
</file>

<file path=ppt/media/image21.png>
</file>

<file path=ppt/media/image22.png>
</file>

<file path=ppt/media/image220.png>
</file>

<file path=ppt/media/image23.svg>
</file>

<file path=ppt/media/image24.png>
</file>

<file path=ppt/media/image25.png>
</file>

<file path=ppt/media/image250.png>
</file>

<file path=ppt/media/image26.png>
</file>

<file path=ppt/media/image260.png>
</file>

<file path=ppt/media/image3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E04D8-8B84-1548-8780-E9C3148BB87F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364A8-5761-F14B-BFAE-E28937ADD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41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d4c7e2f7f_8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22d4c7e2f7f_8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2d4c7e2f7f_8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22d4c7e2f7f_8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2d4c7e2f7f_8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22d4c7e2f7f_8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96E53-7DDF-C6FA-90C9-EE2D7F29FA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943B94-D973-E3B6-01B8-263735F95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550FC-94C9-CDC8-E013-BD2A5DD11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C1CA9-6833-101A-D36C-72CD49CD9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86C13-28D0-4534-A082-3A8C655F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04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D90BD-AE91-DB13-9360-522D78CB7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6AAF21-C2AC-B33A-0041-B293ABEFB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4C269-9C5D-7794-6793-4C9538C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0B34A-D4C7-E806-35CE-EBBDBEB5F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C18D1-639B-AA7C-EA97-366F16F0E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827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D4E243-2737-030A-F9F4-21444385AD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857E-920F-B26C-06A8-201C31324F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79EAD-6904-66E4-3486-86A3058EA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2EC0C-B579-7B3A-7459-A6F9968A0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7BE42-D801-5C33-2ED6-DC449816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16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31422-B74A-5ECC-8C45-DAE0AD7FE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64EBF-E207-64B5-D454-62529B7B9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4239E-C84F-8DA1-8FD8-50DCADB8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78856-4B18-3ADA-81B0-D470CE23C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A4063-9E91-5B7A-0C8F-BA0A981A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104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1577C-C4A5-2174-CEFD-907AAFBAC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55C975-1A4D-B705-E192-31F4A54529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7CA493-8D6F-8B7C-65B5-43DD86D4A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90B08-8896-FFE7-C37F-C81EAD0F2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3DC99-218F-1195-DC55-B908AF607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267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5C009-3799-CC16-49C1-C35077214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CEA64-60C5-BC04-1A32-DABD6103A1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924A3C-4E47-8108-8EDA-20481237FD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10BA5B-6E58-F523-6763-F45ED676D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CD26F0-802C-2C8B-DA06-FD3DC6106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74536-1DE6-69FB-22E4-B26C27E78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640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5F190-B3CE-45A6-2730-520AF556C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F13FA-EB61-C874-0789-72B4F660F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E87384-4AF7-92F1-80B4-2CDCBEDEAA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5E1F9B-053D-A316-3EA6-A5FF4F4096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37EFBE-1D23-049D-115E-4138C32770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114642-2CFE-3658-0930-A7E835ED0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C4A935-F496-44BD-4FB0-EE1B3AFF4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436B6E-B7CC-1739-EC9E-088F16B66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43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1D767-ACF1-B55F-8148-F8B943065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196A95-2909-BC80-8DB3-4ED46C03F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292D4D-5079-3997-2B4E-080DFD60A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1DF57D-8887-04F2-023B-AD936420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588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B287D1-EAE1-F784-1037-F3948A232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95FEF2-123D-9503-EE34-1709273A3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A180CE-B7D0-C9DD-7050-13ABA5627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99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92B84-58CB-65B5-6B5C-251BAF98C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5E1AF-BC0E-D177-18CE-30070BE58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0409BB-4A6C-BCF3-0CE3-1E05CC976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5F6396-24A4-E90E-22F9-274B9FE18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7AB74F-4FC2-06CB-0380-211CFA8C7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316B3D-CD72-03DA-E9B0-5466761A2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96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ACDA3-1629-E5C2-6789-50368567B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53E9C4-BB0C-3F66-C40E-ECB09C9BD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4BFCD9-5C9A-F894-290A-B8A632ACA7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4377D8-22FE-9863-049A-B01B2540D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AE19C-EC0F-DB0B-2C10-77512CDDD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33D59C-32BF-9CBB-7522-DE9F87BD7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444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B34A1C-6EE7-6BA5-FEE7-85979E15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41E3BA-0E2A-0F70-7E98-4E0C8721F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98FDA-980F-260D-6633-4D88A09C1D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59579-DCA1-7E44-AF8E-A50F885A2611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E74FD-7494-663F-99D8-F987AB529D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72951-E372-10B6-824E-E9B223F244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D4DD0-60DD-034B-B0C1-7B65F3EEC5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486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kwchurch/JSALT_Better_Together/blob/main/src/text_to_embedding.py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huggingface.co/models?sort=downloads&amp;search=allenai%2Fspecter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globus.org/file-manager?origin_id=1ef9019c-eac0-11ed-9ba9-c9bb788c490e&amp;origin_path=%2F%7E%2F" TargetMode="External"/><Relationship Id="rId2" Type="http://schemas.openxmlformats.org/officeDocument/2006/relationships/hyperlink" Target="https://github.com/kwchurch/JSALT_Better_Together/blob/main/src/fetch_references_and_citations.p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auto_examples/tutorials/run_annoy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allenai/specter" TargetMode="External"/><Relationship Id="rId7" Type="http://schemas.openxmlformats.org/officeDocument/2006/relationships/hyperlink" Target="https://arxiv.org/pdf/1709.07604.pdf" TargetMode="External"/><Relationship Id="rId2" Type="http://schemas.openxmlformats.org/officeDocument/2006/relationships/hyperlink" Target="https://github.com/kwchurch/JSALT_Better_Together/tree/main/examples/near/reading_lis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2103.09430.pdf" TargetMode="External"/><Relationship Id="rId5" Type="http://schemas.openxmlformats.org/officeDocument/2006/relationships/hyperlink" Target="https://www.ijcai.org/proceedings/2019/0594.pdf" TargetMode="External"/><Relationship Id="rId4" Type="http://schemas.openxmlformats.org/officeDocument/2006/relationships/hyperlink" Target="https://github.com/allenai/scirepeval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0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nap-stanford.github.io/cs224w-notes/machine-learning-with-networks/graph-neural-networks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260.png"/><Relationship Id="rId4" Type="http://schemas.openxmlformats.org/officeDocument/2006/relationships/image" Target="../media/image25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JSALT_Better_Together/blob/main/src/fetch_from_semantic_scholar_api.py" TargetMode="External"/><Relationship Id="rId2" Type="http://schemas.openxmlformats.org/officeDocument/2006/relationships/hyperlink" Target="https://www.semanticscholar.org/paper/On-the-Dangers-of-Stochastic-Parrots%3A-Can-Language-Bender-Gebru/6d9727f1f058614cada3fe296eeebd8ec4fc512a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hyperlink" Target="https://www.semanticscholar.org/product/api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JSALT_Better_Together" TargetMode="Externa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kwchurch/ACL2022_deepnets_tutorial" TargetMode="Externa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12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5" Type="http://schemas.openxmlformats.org/officeDocument/2006/relationships/image" Target="../media/image48.png"/><Relationship Id="rId4" Type="http://schemas.openxmlformats.org/officeDocument/2006/relationships/image" Target="../media/image47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auto_examples/tutorials/run_annoy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2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0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4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://wordvec.colorado.edu/papers/Deerwester_1990.pdf" TargetMode="External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13.pd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8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hyperlink" Target="https://github.com/VHRanger/nodevectors/blob/master/nodevectors/prone.py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hyperlink" Target="https://www.cs.mcgill.ca/~wlh/grl_book/files/GRL_Book.pdf" TargetMode="Externa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mcgill.ca/~wlh/grl_book/files/GRL_Book.pdf" TargetMode="External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networkx.org/documentation/stable/reference/linalg.html" TargetMode="External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4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emanticscholar.org/paper/be3b5773b927cd710853bd588b392a9daad87ae9" TargetMode="External"/><Relationship Id="rId13" Type="http://schemas.openxmlformats.org/officeDocument/2006/relationships/hyperlink" Target="https://www.semanticscholar.org/paper/58558d4f31b8c95fb904ec4b31ff6aadc2fea9ff" TargetMode="External"/><Relationship Id="rId18" Type="http://schemas.openxmlformats.org/officeDocument/2006/relationships/hyperlink" Target="https://www.semanticscholar.org/paper/464417c3a2851dcf6fda6d4a9e8ef6c2a8313c8d" TargetMode="External"/><Relationship Id="rId3" Type="http://schemas.openxmlformats.org/officeDocument/2006/relationships/hyperlink" Target="https://www.semanticscholar.org/paper/3cd38d405cba93037acd139a8e896b3e360e775a" TargetMode="External"/><Relationship Id="rId21" Type="http://schemas.openxmlformats.org/officeDocument/2006/relationships/image" Target="../media/image5.png"/><Relationship Id="rId7" Type="http://schemas.openxmlformats.org/officeDocument/2006/relationships/hyperlink" Target="https://www.semanticscholar.org/paper/e9eecd76d76b7b25d13163a928af37e009186090" TargetMode="External"/><Relationship Id="rId12" Type="http://schemas.openxmlformats.org/officeDocument/2006/relationships/hyperlink" Target="https://www.semanticscholar.org/paper/760f2111ad8bda6a8d036869317305d083e6fadb" TargetMode="External"/><Relationship Id="rId17" Type="http://schemas.openxmlformats.org/officeDocument/2006/relationships/hyperlink" Target="https://www.semanticscholar.org/paper/c262e74b341373e6859924142d4a6480be346bc6" TargetMode="External"/><Relationship Id="rId2" Type="http://schemas.openxmlformats.org/officeDocument/2006/relationships/hyperlink" Target="https://www.semanticscholar.org/paper/b8ec853894551c0e7a822df50dc04eccd613d46f" TargetMode="External"/><Relationship Id="rId16" Type="http://schemas.openxmlformats.org/officeDocument/2006/relationships/hyperlink" Target="https://www.semanticscholar.org/paper/b9b21ef61ffbb9ea2f4e11499f5689762ab64094" TargetMode="External"/><Relationship Id="rId20" Type="http://schemas.openxmlformats.org/officeDocument/2006/relationships/hyperlink" Target="https://www.semanticscholar.org/paper/c18482310b1e3bc96fc3e119822b4980dfad295c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semanticscholar.org/paper/1b01935456d18ec14097eb770e8250d57c2e7db5" TargetMode="External"/><Relationship Id="rId11" Type="http://schemas.openxmlformats.org/officeDocument/2006/relationships/hyperlink" Target="https://www.semanticscholar.org/paper/639c1e93818b157541bf5522a7cb2cf564119479" TargetMode="External"/><Relationship Id="rId5" Type="http://schemas.openxmlformats.org/officeDocument/2006/relationships/hyperlink" Target="https://www.semanticscholar.org/paper/d9f88a4bb7e117bb375b64903166f39e4e102709" TargetMode="External"/><Relationship Id="rId15" Type="http://schemas.openxmlformats.org/officeDocument/2006/relationships/hyperlink" Target="https://www.semanticscholar.org/paper/7ece90cc1c36424118ecfc392e24d0fb455898f9" TargetMode="External"/><Relationship Id="rId10" Type="http://schemas.openxmlformats.org/officeDocument/2006/relationships/hyperlink" Target="https://www.semanticscholar.org/paper/52e0d57cccd3ffc9097ac9ee95c1a2214fdc1c7a" TargetMode="External"/><Relationship Id="rId19" Type="http://schemas.openxmlformats.org/officeDocument/2006/relationships/hyperlink" Target="https://www.semanticscholar.org/paper/fc17bbeb4b9c01a3c23245e78a05783bd699377b" TargetMode="External"/><Relationship Id="rId4" Type="http://schemas.openxmlformats.org/officeDocument/2006/relationships/hyperlink" Target="https://www.semanticscholar.org/paper/e1bef8fa99eb83e2606c70780d985233f8e719ba" TargetMode="External"/><Relationship Id="rId9" Type="http://schemas.openxmlformats.org/officeDocument/2006/relationships/hyperlink" Target="https://www.semanticscholar.org/paper/f3044464aae6d74ef8b7c9a85810b5164e837378" TargetMode="External"/><Relationship Id="rId14" Type="http://schemas.openxmlformats.org/officeDocument/2006/relationships/hyperlink" Target="https://www.semanticscholar.org/paper/16a993d14cd85c14e6834589ad33ca8fd4998a40" TargetMode="External"/><Relationship Id="rId2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E1E50-428A-D574-37D9-EB11503214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JSALT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CACCAB-CB99-1049-237B-68100AD03A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Kenneth Church</a:t>
            </a:r>
          </a:p>
          <a:p>
            <a:r>
              <a:rPr lang="en-US" dirty="0"/>
              <a:t>May 9, 2023</a:t>
            </a:r>
          </a:p>
          <a:p>
            <a:r>
              <a:rPr lang="en-US" sz="1600" dirty="0">
                <a:hlinkClick r:id="rId2"/>
              </a:rPr>
              <a:t>https://github.com/kwchurch/JSALT_Better_Together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5765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B7937B90-8120-05F4-3844-B0ABA6E70F1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234779" y="200712"/>
            <a:ext cx="11483574" cy="6002380"/>
          </a:xfrm>
        </p:spPr>
      </p:pic>
    </p:spTree>
    <p:extLst>
      <p:ext uri="{BB962C8B-B14F-4D97-AF65-F5344CB8AC3E}">
        <p14:creationId xmlns:p14="http://schemas.microsoft.com/office/powerpoint/2010/main" val="3137079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8596-7A49-038C-42C5-64D8B7CFF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Exercise: Document Similarity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D40E3-0AE8-8ACF-DD76-35EE29A672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Input some documents</a:t>
                </a:r>
              </a:p>
              <a:p>
                <a:pPr lvl="1"/>
                <a:r>
                  <a:rPr lang="en-US" dirty="0"/>
                  <a:t>Assume documents are strings,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/>
                  <a:t>, 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| &lt; 512 </m:t>
                    </m:r>
                  </m:oMath>
                </a14:m>
                <a:r>
                  <a:rPr lang="en-US" dirty="0" err="1"/>
                  <a:t>subwords</a:t>
                </a:r>
                <a:endParaRPr lang="en-US" dirty="0"/>
              </a:p>
              <a:p>
                <a:r>
                  <a:rPr lang="en-US" dirty="0"/>
                  <a:t>Represent documents as vectors: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Assume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a BERT-like model (</a:t>
                </a:r>
                <a:r>
                  <a:rPr lang="en-US" dirty="0" err="1"/>
                  <a:t>SciBERT</a:t>
                </a:r>
                <a:r>
                  <a:rPr lang="en-US" dirty="0"/>
                  <a:t>, Specter*, GNN)</a:t>
                </a:r>
              </a:p>
              <a:p>
                <a:r>
                  <a:rPr lang="en-US" dirty="0"/>
                  <a:t>Compute pairwise cosines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D40E3-0AE8-8ACF-DD76-35EE29A672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18791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B671B-F28C-4396-ABEB-64D0FF3BA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text_to_embedding.py</a:t>
            </a:r>
            <a:br>
              <a:rPr lang="en-US" dirty="0"/>
            </a:br>
            <a:r>
              <a:rPr lang="en-US" sz="4000" dirty="0">
                <a:hlinkClick r:id="rId2"/>
              </a:rPr>
              <a:t>https://github.com/kwchurch/JSALT_Better_Together</a:t>
            </a:r>
            <a:r>
              <a:rPr lang="en-US" sz="4000" dirty="0"/>
              <a:t> 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DB9F2BF-2AE5-D941-C6BF-756A2EA39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8886" y="2089943"/>
            <a:ext cx="10964900" cy="2438513"/>
          </a:xfrm>
        </p:spPr>
      </p:pic>
    </p:spTree>
    <p:extLst>
      <p:ext uri="{BB962C8B-B14F-4D97-AF65-F5344CB8AC3E}">
        <p14:creationId xmlns:p14="http://schemas.microsoft.com/office/powerpoint/2010/main" val="1172060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8" name="Title 7">
                <a:extLst>
                  <a:ext uri="{FF2B5EF4-FFF2-40B4-BE49-F238E27FC236}">
                    <a16:creationId xmlns:a16="http://schemas.microsoft.com/office/drawing/2014/main" id="{E391D841-3912-027C-E08B-3E456106AE2F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Inference: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>
                    <a:sym typeface="Wingdings" pitchFamily="2" charset="2"/>
                  </a:rPr>
                  <a:t> vector of 768 floats</a:t>
                </a:r>
                <a:br>
                  <a:rPr lang="en-US" dirty="0">
                    <a:sym typeface="Wingdings" pitchFamily="2" charset="2"/>
                  </a:rPr>
                </a:br>
                <a:r>
                  <a:rPr lang="en-US" sz="1800" dirty="0">
                    <a:sym typeface="Wingdings" pitchFamily="2" charset="2"/>
                    <a:hlinkClick r:id="rId2"/>
                  </a:rPr>
                  <a:t>https://github.com/kwchurch/JSALT_Better_Together/blob/main/src/text_to_embedding.py</a:t>
                </a:r>
                <a:r>
                  <a:rPr lang="en-US" sz="1800" dirty="0">
                    <a:sym typeface="Wingdings" pitchFamily="2" charset="2"/>
                  </a:rPr>
                  <a:t> </a:t>
                </a:r>
                <a:endParaRPr lang="en-US" sz="1800" dirty="0"/>
              </a:p>
            </p:txBody>
          </p:sp>
        </mc:Choice>
        <mc:Fallback>
          <p:sp>
            <p:nvSpPr>
              <p:cNvPr id="8" name="Title 7">
                <a:extLst>
                  <a:ext uri="{FF2B5EF4-FFF2-40B4-BE49-F238E27FC236}">
                    <a16:creationId xmlns:a16="http://schemas.microsoft.com/office/drawing/2014/main" id="{E391D841-3912-027C-E08B-3E456106AE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413" t="-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662C85A-6377-4599-AE54-BA930B7E16B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4"/>
          <a:stretch>
            <a:fillRect/>
          </a:stretch>
        </p:blipFill>
        <p:spPr>
          <a:xfrm>
            <a:off x="114845" y="1899444"/>
            <a:ext cx="12036425" cy="3059112"/>
          </a:xfr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A5E23FEC-FD5C-57A7-127F-4C9652FEE6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75" y="5013434"/>
            <a:ext cx="12048795" cy="172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116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2FCEDB1-BAB0-48AB-84CF-9EC6F6ADB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https://huggingface.co/models?sort=downloads&amp;search=allenai%2Fspecter</a:t>
            </a:r>
            <a:r>
              <a:rPr lang="en-US" sz="2400" dirty="0"/>
              <a:t> </a:t>
            </a:r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41DC208-1B0F-CFD5-824A-9EEF257CB3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3194" y="1532192"/>
            <a:ext cx="11776724" cy="3717726"/>
          </a:xfrm>
        </p:spPr>
      </p:pic>
    </p:spTree>
    <p:extLst>
      <p:ext uri="{BB962C8B-B14F-4D97-AF65-F5344CB8AC3E}">
        <p14:creationId xmlns:p14="http://schemas.microsoft.com/office/powerpoint/2010/main" val="3079348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8596-7A49-038C-42C5-64D8B7CFF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Exercise 2: Document Similarity</a:t>
            </a:r>
            <a:br>
              <a:rPr lang="en-US" dirty="0"/>
            </a:br>
            <a:r>
              <a:rPr lang="en-US" dirty="0"/>
              <a:t>(but use references instead of titles)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D40E3-0AE8-8ACF-DD76-35EE29A672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Input some documents,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Assume documents,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have lists of references,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𝑟𝑒𝑓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Represent documents as vectors: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nary>
                      <m:naryPr>
                        <m:chr m:val="∑"/>
                        <m:supHide m:val="on"/>
                        <m:ctrlP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𝑟𝑒𝑓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sub>
                      <m:sup/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Assume</a:t>
                </a:r>
                <a14:m>
                  <m:oMath xmlns:m="http://schemas.openxmlformats.org/officeDocument/2006/math">
                    <m:r>
                      <a:rPr lang="en-US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a row in an embedding (</a:t>
                </a:r>
                <a:r>
                  <a:rPr lang="en-US" dirty="0" err="1"/>
                  <a:t>SciBERT</a:t>
                </a:r>
                <a:r>
                  <a:rPr lang="en-US" dirty="0"/>
                  <a:t>, Specter*, GNN)</a:t>
                </a:r>
              </a:p>
              <a:p>
                <a:r>
                  <a:rPr lang="en-US" dirty="0"/>
                  <a:t>Compute pairwise cosines over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dirty="0"/>
                  <a:t>…</a:t>
                </a:r>
              </a:p>
              <a:p>
                <a:endParaRPr lang="en-US" dirty="0"/>
              </a:p>
              <a:p>
                <a:r>
                  <a:rPr lang="en-US" dirty="0"/>
                  <a:t>Hints:</a:t>
                </a:r>
              </a:p>
              <a:p>
                <a:pPr lvl="1"/>
                <a:r>
                  <a:rPr lang="en-US" dirty="0">
                    <a:hlinkClick r:id="rId2"/>
                  </a:rPr>
                  <a:t>https://github.com/kwchurch/JSALT_Better_Together/blob/main/src/fetch_references_and_citations.py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dirty="0"/>
                  <a:t>Embeddings are posted on </a:t>
                </a:r>
                <a:r>
                  <a:rPr lang="en-US" dirty="0" err="1"/>
                  <a:t>Gobus</a:t>
                </a:r>
                <a:endParaRPr lang="en-US" dirty="0"/>
              </a:p>
              <a:p>
                <a:pPr lvl="2"/>
                <a:r>
                  <a:rPr lang="en-US" dirty="0">
                    <a:hlinkClick r:id="rId3"/>
                  </a:rPr>
                  <a:t>https://app.globus.org/file-manager?origin_id=1ef9019c-eac0-11ed-9ba9-c9bb788c490e&amp;origin_path=%2F%7E%2F</a:t>
                </a:r>
                <a:r>
                  <a:rPr lang="en-US" dirty="0"/>
                  <a:t> 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FD40E3-0AE8-8ACF-DD76-35EE29A672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65" t="-2616" b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3470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B04563-345D-4B24-E5E4-E394465D6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Processing with Embeddings: Annoy / </a:t>
            </a:r>
            <a:r>
              <a:rPr lang="en-US" dirty="0" err="1"/>
              <a:t>Faiss</a:t>
            </a:r>
            <a:r>
              <a:rPr lang="en-US" dirty="0"/>
              <a:t> Approximate Nearest Neighbors (ANN)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Indexing time: </a:t>
                </a:r>
              </a:p>
              <a:p>
                <a:pPr lvl="1"/>
                <a:r>
                  <a:rPr lang="en-US" dirty="0"/>
                  <a:t>Input: Embedding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Indexes</a:t>
                </a:r>
              </a:p>
              <a:p>
                <a:r>
                  <a:rPr lang="en-US" dirty="0"/>
                  <a:t>Query time:</a:t>
                </a:r>
              </a:p>
              <a:p>
                <a:pPr lvl="1"/>
                <a:r>
                  <a:rPr lang="en-US" dirty="0"/>
                  <a:t>Input: Embedding, Indexes, query</a:t>
                </a:r>
              </a:p>
              <a:p>
                <a:pPr lvl="1"/>
                <a:r>
                  <a:rPr lang="en-US" dirty="0"/>
                  <a:t>Query: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candidates,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2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is near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sorted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𝑠𝑖𝑚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Recall:</a:t>
                </a:r>
              </a:p>
              <a:p>
                <a:pPr lvl="1"/>
                <a:r>
                  <a:rPr lang="en-US" dirty="0"/>
                  <a:t>map docs,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to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map vectors to docs: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31548CE0-02AC-0EEC-409A-ABC5154CE907}"/>
              </a:ext>
            </a:extLst>
          </p:cNvPr>
          <p:cNvSpPr txBox="1"/>
          <p:nvPr/>
        </p:nvSpPr>
        <p:spPr>
          <a:xfrm>
            <a:off x="5619540" y="4119175"/>
            <a:ext cx="6096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https://radimrehurek.com/gensim/auto_examples/tutorials/run_annoy.html</a:t>
            </a:r>
            <a:r>
              <a:rPr lang="en-US" sz="1400" dirty="0"/>
              <a:t> </a:t>
            </a:r>
          </a:p>
        </p:txBody>
      </p:sp>
      <p:pic>
        <p:nvPicPr>
          <p:cNvPr id="14" name="Content Placeholder 13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7C5459CF-6187-1AFE-FD92-88ECC9CD0C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619540" y="1776613"/>
            <a:ext cx="6614875" cy="2293550"/>
          </a:xfrm>
        </p:spPr>
      </p:pic>
    </p:spTree>
    <p:extLst>
      <p:ext uri="{BB962C8B-B14F-4D97-AF65-F5344CB8AC3E}">
        <p14:creationId xmlns:p14="http://schemas.microsoft.com/office/powerpoint/2010/main" val="4090345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C91E9-19F6-5389-AFD7-621CEB616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BF413-9DFB-87DC-DBD2-B712E47A2B1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Speech:</a:t>
            </a:r>
          </a:p>
          <a:p>
            <a:pPr lvl="1"/>
            <a:r>
              <a:rPr lang="en-US" dirty="0"/>
              <a:t>Time Domain</a:t>
            </a:r>
          </a:p>
          <a:p>
            <a:pPr lvl="1"/>
            <a:r>
              <a:rPr lang="en-US" dirty="0"/>
              <a:t>Frequency Domain</a:t>
            </a:r>
          </a:p>
          <a:p>
            <a:r>
              <a:rPr lang="en-US" dirty="0"/>
              <a:t>Documents:</a:t>
            </a:r>
          </a:p>
          <a:p>
            <a:pPr lvl="1"/>
            <a:r>
              <a:rPr lang="en-US" dirty="0"/>
              <a:t>Citation Graphs</a:t>
            </a:r>
          </a:p>
          <a:p>
            <a:pPr lvl="1"/>
            <a:r>
              <a:rPr lang="en-US" dirty="0"/>
              <a:t>Embeddings</a:t>
            </a:r>
          </a:p>
          <a:p>
            <a:r>
              <a:rPr lang="en-US" dirty="0"/>
              <a:t>Operations</a:t>
            </a:r>
          </a:p>
          <a:p>
            <a:pPr lvl="1"/>
            <a:r>
              <a:rPr lang="en-US" dirty="0"/>
              <a:t>Filtering (speech):</a:t>
            </a:r>
          </a:p>
          <a:p>
            <a:pPr lvl="2"/>
            <a:r>
              <a:rPr lang="en-US" dirty="0"/>
              <a:t>Time: convolution</a:t>
            </a:r>
          </a:p>
          <a:p>
            <a:pPr lvl="2"/>
            <a:r>
              <a:rPr lang="en-US" dirty="0"/>
              <a:t>Freq: multiplication</a:t>
            </a:r>
          </a:p>
          <a:p>
            <a:pPr lvl="1"/>
            <a:r>
              <a:rPr lang="en-US" dirty="0"/>
              <a:t>Similarity (documents)</a:t>
            </a:r>
          </a:p>
          <a:p>
            <a:pPr lvl="2"/>
            <a:r>
              <a:rPr lang="en-US" dirty="0"/>
              <a:t>Graphs: </a:t>
            </a:r>
          </a:p>
          <a:p>
            <a:pPr lvl="3"/>
            <a:r>
              <a:rPr lang="en-US" dirty="0"/>
              <a:t>Random Walks</a:t>
            </a:r>
          </a:p>
          <a:p>
            <a:pPr lvl="2"/>
            <a:r>
              <a:rPr lang="en-US" dirty="0"/>
              <a:t>Embeddings: </a:t>
            </a:r>
          </a:p>
          <a:p>
            <a:pPr lvl="3"/>
            <a:r>
              <a:rPr lang="en-US" dirty="0"/>
              <a:t>Cosines</a:t>
            </a:r>
          </a:p>
          <a:p>
            <a:pPr lvl="3"/>
            <a:r>
              <a:rPr lang="en-US" dirty="0"/>
              <a:t>ANN (approximate nearest neighbors)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Content Placeholder 5" descr="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D0ACEFDE-1391-1FBF-2925-B81B88BBAD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64878" y="488092"/>
            <a:ext cx="5375562" cy="5943600"/>
          </a:xfrm>
        </p:spPr>
      </p:pic>
    </p:spTree>
    <p:extLst>
      <p:ext uri="{BB962C8B-B14F-4D97-AF65-F5344CB8AC3E}">
        <p14:creationId xmlns:p14="http://schemas.microsoft.com/office/powerpoint/2010/main" val="4166674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A0E2D-F414-56B6-6CFC-69D2C5866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Multiple Representations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87EE65C-AD98-6B6C-6276-ADB423C789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Interpretability: </a:t>
                </a:r>
              </a:p>
              <a:p>
                <a:r>
                  <a:rPr lang="en-US" dirty="0"/>
                  <a:t>Redundancy: Error Detection/Correction (bad abstracts)</a:t>
                </a:r>
              </a:p>
              <a:p>
                <a:r>
                  <a:rPr lang="en-US" dirty="0"/>
                  <a:t>Generalize results from Linear Algebra to Deep Nets</a:t>
                </a:r>
              </a:p>
              <a:p>
                <a:r>
                  <a:rPr lang="en-US" dirty="0"/>
                  <a:t>Diversity over computing environments</a:t>
                </a:r>
              </a:p>
              <a:p>
                <a:pPr lvl="1"/>
                <a:r>
                  <a:rPr lang="en-US" dirty="0"/>
                  <a:t>GPUs with GBs of RAM: </a:t>
                </a:r>
              </a:p>
              <a:p>
                <a:pPr lvl="2"/>
                <a:r>
                  <a:rPr lang="en-US" dirty="0"/>
                  <a:t>Standard Recipe for Training Deep Nets: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time</a:t>
                </a:r>
              </a:p>
              <a:p>
                <a:pPr lvl="1"/>
                <a:r>
                  <a:rPr lang="en-US" dirty="0"/>
                  <a:t>CPUs with TBs of RAM: </a:t>
                </a:r>
              </a:p>
              <a:p>
                <a:pPr lvl="2"/>
                <a:r>
                  <a:rPr lang="en-US" dirty="0"/>
                  <a:t>Linear Algebra: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𝑁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time</a:t>
                </a:r>
              </a:p>
              <a:p>
                <a:pPr lvl="2"/>
                <a:r>
                  <a:rPr lang="en-US" dirty="0"/>
                  <a:t>Feasible to compute SVD over citation graph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matrix in SVD is similar to final BERT layer for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documents</a:t>
                </a:r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87EE65C-AD98-6B6C-6276-ADB423C789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B3297E11-3801-AEF1-D1E0-64C9D3A50A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7" t="23649"/>
          <a:stretch/>
        </p:blipFill>
        <p:spPr>
          <a:xfrm>
            <a:off x="3490782" y="1825625"/>
            <a:ext cx="7667531" cy="44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3441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E8E9E5-5F8B-0559-3672-E06DA38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Tutorial on Basic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D97E86-1DAC-BA70-314D-45C669EC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GNNs: Fine-Tune BERT-like models with Graphs (Citations)</a:t>
            </a:r>
          </a:p>
          <a:p>
            <a:pPr lvl="1"/>
            <a:r>
              <a:rPr lang="en-US" dirty="0"/>
              <a:t>Challenge: Use citations at inference time</a:t>
            </a:r>
          </a:p>
          <a:p>
            <a:r>
              <a:rPr lang="en-US" dirty="0"/>
              <a:t>Semantic Scholar API</a:t>
            </a:r>
          </a:p>
          <a:p>
            <a:pPr lvl="1"/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https://github.com/kwchurch/JSALT_Better_Together</a:t>
            </a:r>
            <a:r>
              <a:rPr lang="en-US" dirty="0"/>
              <a:t> </a:t>
            </a:r>
          </a:p>
          <a:p>
            <a:r>
              <a:rPr lang="en-US" dirty="0"/>
              <a:t>Deep Nets: Standard 3-step Recipe</a:t>
            </a:r>
          </a:p>
          <a:p>
            <a:pPr lvl="1"/>
            <a:r>
              <a:rPr lang="en-US" dirty="0"/>
              <a:t>Plug for ACL-2022 Tutorial (GFT = General Fine-Tuning)</a:t>
            </a:r>
          </a:p>
          <a:p>
            <a:r>
              <a:rPr lang="en-US" dirty="0"/>
              <a:t>Approximate Nearest Neighbors</a:t>
            </a:r>
          </a:p>
          <a:p>
            <a:r>
              <a:rPr lang="en-US" dirty="0"/>
              <a:t>Linear Algebra</a:t>
            </a:r>
          </a:p>
          <a:p>
            <a:r>
              <a:rPr lang="en-US" dirty="0"/>
              <a:t>Node2vec/</a:t>
            </a:r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585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3A9EE-EFA3-A159-3F40-BEFD4F471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Readings: Before May 14</a:t>
            </a:r>
            <a:br>
              <a:rPr lang="en-US" sz="2800" dirty="0"/>
            </a:br>
            <a:r>
              <a:rPr lang="en-US" sz="2000" dirty="0">
                <a:hlinkClick r:id="rId2"/>
              </a:rPr>
              <a:t>https://github.com/kwchurch/JSALT_Better_Together/tree/main/examples/near/reading_list</a:t>
            </a:r>
            <a:r>
              <a:rPr lang="en-US" sz="2000" dirty="0"/>
              <a:t> </a:t>
            </a:r>
            <a:endParaRPr lang="en-US" sz="14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808580-A0BC-AEA0-508A-881BCBA92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https://huggingface.co/allenai/specter</a:t>
            </a: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https://github.com/allenai/scirepeval</a:t>
            </a: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https://www.ijcai.org/proceedings/2019/0594.pdf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  (Prone Paper)</a:t>
            </a:r>
          </a:p>
          <a:p>
            <a:pPr>
              <a:spcBef>
                <a:spcPts val="0"/>
              </a:spcBef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https://arxiv.org/pdf/2103.09430.pdf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(OGB-LSC Paper; KDD Cup)</a:t>
            </a:r>
          </a:p>
          <a:p>
            <a:pPr>
              <a:spcBef>
                <a:spcPts val="0"/>
              </a:spcBef>
            </a:pPr>
            <a:r>
              <a:rPr lang="en-US" sz="24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https://arxiv.org/pdf/1709.07604.pdf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(Survey)</a:t>
            </a: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2361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10485-433E-8983-4078-E79EB37EC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GNN Alternative</a:t>
            </a: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FA23AFC-E6D2-EF02-224C-EB5491200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20" t="62" r="71821" b="65407"/>
          <a:stretch/>
        </p:blipFill>
        <p:spPr>
          <a:xfrm>
            <a:off x="1258330" y="2853484"/>
            <a:ext cx="2498454" cy="2989357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DB3C6B-5DE7-267F-6398-AA43288405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90" t="43236" r="58801" b="20778"/>
          <a:stretch/>
        </p:blipFill>
        <p:spPr>
          <a:xfrm>
            <a:off x="4006996" y="2853484"/>
            <a:ext cx="2733873" cy="2976349"/>
          </a:xfrm>
          <a:prstGeom prst="rect">
            <a:avLst/>
          </a:prstGeom>
        </p:spPr>
      </p:pic>
      <p:pic>
        <p:nvPicPr>
          <p:cNvPr id="8" name="Graphic 7" descr="Add outline">
            <a:extLst>
              <a:ext uri="{FF2B5EF4-FFF2-40B4-BE49-F238E27FC236}">
                <a16:creationId xmlns:a16="http://schemas.microsoft.com/office/drawing/2014/main" id="{2B2977D3-4C0C-172D-7DF5-4F958FAFF3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60914" y="3544094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90E61F-B284-C1C8-1864-329AFF4DD949}"/>
              </a:ext>
            </a:extLst>
          </p:cNvPr>
          <p:cNvSpPr txBox="1"/>
          <p:nvPr/>
        </p:nvSpPr>
        <p:spPr>
          <a:xfrm>
            <a:off x="1898351" y="5911790"/>
            <a:ext cx="609206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2000" dirty="0"/>
              <a:t>Text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CBBAC-3715-0187-8585-B62D902F6362}"/>
              </a:ext>
            </a:extLst>
          </p:cNvPr>
          <p:cNvSpPr txBox="1"/>
          <p:nvPr/>
        </p:nvSpPr>
        <p:spPr>
          <a:xfrm>
            <a:off x="4903071" y="5842841"/>
            <a:ext cx="993926" cy="40011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2000" dirty="0"/>
              <a:t>Context</a:t>
            </a: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40AE9-79EF-7E72-C77C-4C81FF154061}"/>
              </a:ext>
            </a:extLst>
          </p:cNvPr>
          <p:cNvSpPr txBox="1"/>
          <p:nvPr/>
        </p:nvSpPr>
        <p:spPr>
          <a:xfrm>
            <a:off x="7661564" y="3724295"/>
            <a:ext cx="997527" cy="55399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3000" dirty="0"/>
              <a:t>GNN</a:t>
            </a:r>
            <a:endParaRPr lang="en-US" sz="3000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F860B762-00E0-32C4-F542-E06B3D261F91}"/>
              </a:ext>
            </a:extLst>
          </p:cNvPr>
          <p:cNvSpPr>
            <a:spLocks/>
          </p:cNvSpPr>
          <p:nvPr/>
        </p:nvSpPr>
        <p:spPr>
          <a:xfrm>
            <a:off x="6871855" y="3779715"/>
            <a:ext cx="692727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AB288CC9-1C99-7F82-DCCC-BFED5BF174E6}"/>
              </a:ext>
            </a:extLst>
          </p:cNvPr>
          <p:cNvSpPr>
            <a:spLocks/>
          </p:cNvSpPr>
          <p:nvPr/>
        </p:nvSpPr>
        <p:spPr>
          <a:xfrm>
            <a:off x="8756073" y="3812969"/>
            <a:ext cx="692727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DA4D6ED-FF1D-7430-ED60-82AFD9E630EC}"/>
                  </a:ext>
                </a:extLst>
              </p:cNvPr>
              <p:cNvSpPr txBox="1"/>
              <p:nvPr/>
            </p:nvSpPr>
            <p:spPr>
              <a:xfrm>
                <a:off x="9410698" y="3637698"/>
                <a:ext cx="181494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/>
                  <a:t>Embeddings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DA4D6ED-FF1D-7430-ED60-82AFD9E630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10698" y="3637698"/>
                <a:ext cx="1814946" cy="707886"/>
              </a:xfrm>
              <a:prstGeom prst="rect">
                <a:avLst/>
              </a:prstGeom>
              <a:blipFill>
                <a:blip r:embed="rId6"/>
                <a:stretch>
                  <a:fillRect t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B4D70CFA-A7FD-F994-6062-00A45C2BF2C7}"/>
              </a:ext>
            </a:extLst>
          </p:cNvPr>
          <p:cNvSpPr/>
          <p:nvPr/>
        </p:nvSpPr>
        <p:spPr>
          <a:xfrm>
            <a:off x="7442075" y="1794612"/>
            <a:ext cx="1968623" cy="909951"/>
          </a:xfrm>
          <a:prstGeom prst="wedgeRectCallout">
            <a:avLst>
              <a:gd name="adj1" fmla="val -17234"/>
              <a:gd name="adj2" fmla="val 147498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Black Box</a:t>
            </a:r>
          </a:p>
        </p:txBody>
      </p:sp>
    </p:spTree>
    <p:extLst>
      <p:ext uri="{BB962C8B-B14F-4D97-AF65-F5344CB8AC3E}">
        <p14:creationId xmlns:p14="http://schemas.microsoft.com/office/powerpoint/2010/main" val="327959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CF24-DC4E-3993-7C17-4737DE9E4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GNN?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85180-8315-6784-0D65-37029A7CA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91" y="1452684"/>
            <a:ext cx="7820464" cy="39770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A27D6A-B196-5E94-E7CC-A01FB7A39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775" y="365125"/>
            <a:ext cx="6048025" cy="569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0499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20029-135D-44CE-81A6-1812F86C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GNN?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F8F79-23C7-4F82-7073-80E2990FC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Node </a:t>
            </a:r>
            <a:r>
              <a:rPr lang="zh-CN" altLang="en-US" dirty="0"/>
              <a:t> </a:t>
            </a:r>
            <a:r>
              <a:rPr lang="en-US" altLang="zh-CN" dirty="0"/>
              <a:t>(a</a:t>
            </a:r>
            <a:r>
              <a:rPr lang="zh-CN" altLang="en-US" dirty="0"/>
              <a:t> </a:t>
            </a:r>
            <a:r>
              <a:rPr lang="en-US" altLang="zh-CN" dirty="0"/>
              <a:t>paper): </a:t>
            </a:r>
            <a:r>
              <a:rPr lang="zh-CN" altLang="en-US" dirty="0"/>
              <a:t> </a:t>
            </a:r>
            <a:r>
              <a:rPr lang="en-US" altLang="zh-CN" dirty="0"/>
              <a:t>specter embedding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Edge: citation</a:t>
            </a:r>
            <a:endParaRPr lang="en-US" dirty="0"/>
          </a:p>
        </p:txBody>
      </p:sp>
      <p:pic>
        <p:nvPicPr>
          <p:cNvPr id="1026" name="Picture 2" descr="aggregate_neighbors">
            <a:extLst>
              <a:ext uri="{FF2B5EF4-FFF2-40B4-BE49-F238E27FC236}">
                <a16:creationId xmlns:a16="http://schemas.microsoft.com/office/drawing/2014/main" id="{9604A49F-7B94-F078-5BC6-4983CDEE5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9549" y="2838204"/>
            <a:ext cx="6891088" cy="313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D0957F-3ACE-CE9B-91D2-9B52B1A9E86D}"/>
              </a:ext>
            </a:extLst>
          </p:cNvPr>
          <p:cNvSpPr txBox="1"/>
          <p:nvPr/>
        </p:nvSpPr>
        <p:spPr>
          <a:xfrm>
            <a:off x="838200" y="6444728"/>
            <a:ext cx="10282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Ref:</a:t>
            </a:r>
            <a:r>
              <a:rPr lang="zh-CN" altLang="en-US" dirty="0"/>
              <a:t> </a:t>
            </a:r>
            <a:r>
              <a:rPr lang="en-US" altLang="zh-CN" dirty="0">
                <a:hlinkClick r:id="rId3"/>
              </a:rPr>
              <a:t>https://snap-stanford.github.io/cs224w-notes/machine-learning-with-networks/graph-neural-networks</a:t>
            </a:r>
            <a:r>
              <a:rPr lang="en-US" altLang="zh-CN" dirty="0"/>
              <a:t>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E7228F-2919-5A63-686A-432558A70079}"/>
                  </a:ext>
                </a:extLst>
              </p:cNvPr>
              <p:cNvSpPr txBox="1"/>
              <p:nvPr/>
            </p:nvSpPr>
            <p:spPr>
              <a:xfrm>
                <a:off x="2120738" y="5396621"/>
                <a:ext cx="2359940" cy="71340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/>
                  <a:t>Input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Citation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Graph</a:t>
                </a:r>
                <a14:m>
                  <m:oMath xmlns:m="http://schemas.openxmlformats.org/officeDocument/2006/math">
                    <m:r>
                      <a:rPr lang="zh-CN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zh-CN" altLang="en-US" sz="2000" dirty="0"/>
                  <a:t> </a:t>
                </a:r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E7228F-2919-5A63-686A-432558A70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0738" y="5396621"/>
                <a:ext cx="2359940" cy="713400"/>
              </a:xfrm>
              <a:prstGeom prst="rect">
                <a:avLst/>
              </a:prstGeom>
              <a:blipFill>
                <a:blip r:embed="rId4"/>
                <a:stretch>
                  <a:fillRect l="-2688" t="-3509" r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50319C-4337-F1FC-34BC-29FCE42D3431}"/>
                  </a:ext>
                </a:extLst>
              </p:cNvPr>
              <p:cNvSpPr txBox="1"/>
              <p:nvPr/>
            </p:nvSpPr>
            <p:spPr>
              <a:xfrm>
                <a:off x="7626246" y="2004873"/>
                <a:ext cx="2808782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dirty="0"/>
                  <a:t>Input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specter embedding</a:t>
                </a:r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r>
                  <a:rPr lang="en-US" altLang="zh-CN" sz="2000" dirty="0"/>
                  <a:t>,</a:t>
                </a:r>
                <a:r>
                  <a:rPr lang="zh-CN" altLang="en-US" sz="2000" dirty="0"/>
                  <a:t> </a:t>
                </a:r>
                <a:r>
                  <a:rPr lang="en-US" altLang="zh-CN" sz="2000" dirty="0" err="1"/>
                  <a:t>i</a:t>
                </a:r>
                <a:r>
                  <a:rPr lang="en-US" altLang="zh-CN" sz="2000" dirty="0"/>
                  <a:t>=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{1,…N}</a:t>
                </a:r>
                <a:endParaRPr lang="en-US" sz="2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50319C-4337-F1FC-34BC-29FCE42D34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6246" y="2004873"/>
                <a:ext cx="2808782" cy="707886"/>
              </a:xfrm>
              <a:prstGeom prst="rect">
                <a:avLst/>
              </a:prstGeom>
              <a:blipFill>
                <a:blip r:embed="rId5"/>
                <a:stretch>
                  <a:fillRect l="-1802" t="-3509" r="-1802" b="-14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EFEC33-A153-0057-2ABB-41F8DD4BE65E}"/>
                  </a:ext>
                </a:extLst>
              </p:cNvPr>
              <p:cNvSpPr txBox="1"/>
              <p:nvPr/>
            </p:nvSpPr>
            <p:spPr>
              <a:xfrm>
                <a:off x="4408964" y="3324610"/>
                <a:ext cx="2181046" cy="73424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dirty="0"/>
                  <a:t>Output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embedding</a:t>
                </a:r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EFEC33-A153-0057-2ABB-41F8DD4BE6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8964" y="3324610"/>
                <a:ext cx="2181046" cy="734240"/>
              </a:xfrm>
              <a:prstGeom prst="rect">
                <a:avLst/>
              </a:prstGeom>
              <a:blipFill>
                <a:blip r:embed="rId6"/>
                <a:stretch>
                  <a:fillRect l="-2326" t="-3390" r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ight Arrow 10">
            <a:extLst>
              <a:ext uri="{FF2B5EF4-FFF2-40B4-BE49-F238E27FC236}">
                <a16:creationId xmlns:a16="http://schemas.microsoft.com/office/drawing/2014/main" id="{AE7F3E71-B738-1C8C-913E-4977D6D147E0}"/>
              </a:ext>
            </a:extLst>
          </p:cNvPr>
          <p:cNvSpPr/>
          <p:nvPr/>
        </p:nvSpPr>
        <p:spPr>
          <a:xfrm rot="5400000">
            <a:off x="5248894" y="4094475"/>
            <a:ext cx="312449" cy="240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BAA197D-DEF1-7288-85C0-4589B7148CE2}"/>
              </a:ext>
            </a:extLst>
          </p:cNvPr>
          <p:cNvSpPr/>
          <p:nvPr/>
        </p:nvSpPr>
        <p:spPr>
          <a:xfrm rot="5400000">
            <a:off x="8551577" y="2832418"/>
            <a:ext cx="312449" cy="240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9F235876-DC2B-34BA-8580-BA3F352A4018}"/>
              </a:ext>
            </a:extLst>
          </p:cNvPr>
          <p:cNvSpPr/>
          <p:nvPr/>
        </p:nvSpPr>
        <p:spPr>
          <a:xfrm>
            <a:off x="5525128" y="5495350"/>
            <a:ext cx="1533479" cy="780118"/>
          </a:xfrm>
          <a:prstGeom prst="wedgeRectCallout">
            <a:avLst>
              <a:gd name="adj1" fmla="val 63854"/>
              <a:gd name="adj2" fmla="val -486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1-hop</a:t>
            </a:r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1A5ABA48-A3F0-B0D1-B402-C52A82EBD7C7}"/>
              </a:ext>
            </a:extLst>
          </p:cNvPr>
          <p:cNvSpPr/>
          <p:nvPr/>
        </p:nvSpPr>
        <p:spPr>
          <a:xfrm>
            <a:off x="9374426" y="4973203"/>
            <a:ext cx="1533479" cy="780118"/>
          </a:xfrm>
          <a:prstGeom prst="wedgeRectCallout">
            <a:avLst>
              <a:gd name="adj1" fmla="val -79918"/>
              <a:gd name="adj2" fmla="val -381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2-hop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651D4D4A-7306-AA6C-3BB8-DC4962B4EB2B}"/>
              </a:ext>
            </a:extLst>
          </p:cNvPr>
          <p:cNvSpPr/>
          <p:nvPr/>
        </p:nvSpPr>
        <p:spPr>
          <a:xfrm>
            <a:off x="6616652" y="771492"/>
            <a:ext cx="2413985" cy="919196"/>
          </a:xfrm>
          <a:prstGeom prst="wedgeRectCallout">
            <a:avLst>
              <a:gd name="adj1" fmla="val -5001"/>
              <a:gd name="adj2" fmla="val 2304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Matrix Computation</a:t>
            </a:r>
          </a:p>
        </p:txBody>
      </p:sp>
      <p:sp>
        <p:nvSpPr>
          <p:cNvPr id="13" name="Rectangular Callout 12">
            <a:extLst>
              <a:ext uri="{FF2B5EF4-FFF2-40B4-BE49-F238E27FC236}">
                <a16:creationId xmlns:a16="http://schemas.microsoft.com/office/drawing/2014/main" id="{23988F7C-66DD-1253-E10D-1351A9B7DC1E}"/>
              </a:ext>
            </a:extLst>
          </p:cNvPr>
          <p:cNvSpPr/>
          <p:nvPr/>
        </p:nvSpPr>
        <p:spPr>
          <a:xfrm>
            <a:off x="6616652" y="780984"/>
            <a:ext cx="2413985" cy="919196"/>
          </a:xfrm>
          <a:prstGeom prst="wedgeRectCallout">
            <a:avLst>
              <a:gd name="adj1" fmla="val -56348"/>
              <a:gd name="adj2" fmla="val 3188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Matrix Computation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3BDB77-FD86-D931-1323-91F08E930749}"/>
              </a:ext>
            </a:extLst>
          </p:cNvPr>
          <p:cNvSpPr/>
          <p:nvPr/>
        </p:nvSpPr>
        <p:spPr>
          <a:xfrm>
            <a:off x="4480678" y="2734185"/>
            <a:ext cx="6989380" cy="37105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07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  <p:bldP spid="5" grpId="0" animBg="1"/>
      <p:bldP spid="10" grpId="0" animBg="1"/>
      <p:bldP spid="13" grpId="0" animBg="1"/>
      <p:bldP spid="1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4FA3-8E55-5A47-ED0D-D6C8F0923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Challenge Scale</a:t>
            </a:r>
            <a:br>
              <a:rPr lang="en-US" altLang="zh-CN" dirty="0"/>
            </a:b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Parallelism </a:t>
            </a:r>
            <a:r>
              <a:rPr lang="en-US" altLang="zh-CN" dirty="0" err="1"/>
              <a:t>v.s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 err="1"/>
              <a:t>Gsplit</a:t>
            </a:r>
            <a:r>
              <a:rPr lang="zh-CN" altLang="en-US" dirty="0"/>
              <a:t> </a:t>
            </a:r>
            <a:r>
              <a:rPr lang="en-US" altLang="zh-CN" dirty="0"/>
              <a:t>Parallelism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D7CF8-6D8F-9A45-C13B-428782C2E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8702" y="1727200"/>
            <a:ext cx="5334000" cy="170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321EF7-766F-D9C4-9820-65C029A83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39900"/>
            <a:ext cx="4686300" cy="168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6B8AB-0916-325A-C7D8-FC1DD2FE4543}"/>
              </a:ext>
            </a:extLst>
          </p:cNvPr>
          <p:cNvSpPr txBox="1"/>
          <p:nvPr/>
        </p:nvSpPr>
        <p:spPr>
          <a:xfrm>
            <a:off x="704719" y="3526674"/>
            <a:ext cx="481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Today’s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DGL,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PaGraph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333DA-9281-2504-2D10-1C28F81EF5C9}"/>
              </a:ext>
            </a:extLst>
          </p:cNvPr>
          <p:cNvSpPr txBox="1"/>
          <p:nvPr/>
        </p:nvSpPr>
        <p:spPr>
          <a:xfrm>
            <a:off x="7273212" y="3550778"/>
            <a:ext cx="370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Proposed</a:t>
            </a:r>
            <a:r>
              <a:rPr lang="zh-CN" altLang="en-US" sz="2000" dirty="0"/>
              <a:t> </a:t>
            </a:r>
            <a:r>
              <a:rPr lang="en-US" altLang="zh-CN" sz="2000" dirty="0"/>
              <a:t>split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altLang="zh-CN" sz="2000" dirty="0" err="1"/>
              <a:t>Gsplit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2E8B4-CBC5-6EB7-E242-7BBC4D889324}"/>
              </a:ext>
            </a:extLst>
          </p:cNvPr>
          <p:cNvSpPr txBox="1"/>
          <p:nvPr/>
        </p:nvSpPr>
        <p:spPr>
          <a:xfrm>
            <a:off x="291740" y="5285716"/>
            <a:ext cx="104655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sym typeface="Wingdings" pitchFamily="2" charset="2"/>
              </a:rPr>
              <a:t>Data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parallelism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–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too much 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ym typeface="Wingdings" pitchFamily="2" charset="2"/>
              </a:rPr>
              <a:t>Split</a:t>
            </a:r>
            <a:r>
              <a:rPr lang="zh-CN" altLang="en-US" sz="2800" b="1" dirty="0">
                <a:sym typeface="Wingdings" pitchFamily="2" charset="2"/>
              </a:rPr>
              <a:t> </a:t>
            </a:r>
            <a:r>
              <a:rPr lang="en-US" altLang="zh-CN" sz="2800" b="1" dirty="0">
                <a:sym typeface="Wingdings" pitchFamily="2" charset="2"/>
              </a:rPr>
              <a:t>parallelism</a:t>
            </a:r>
            <a:r>
              <a:rPr lang="zh-CN" altLang="en-US" sz="2800" b="1" dirty="0">
                <a:sym typeface="Wingdings" pitchFamily="2" charset="2"/>
              </a:rPr>
              <a:t> </a:t>
            </a:r>
            <a:r>
              <a:rPr lang="en-US" altLang="zh-CN" sz="2800" b="1" dirty="0">
                <a:sym typeface="Wingdings" pitchFamily="2" charset="2"/>
              </a:rPr>
              <a:t>(Proposed)</a:t>
            </a:r>
            <a:r>
              <a:rPr lang="zh-CN" altLang="en-US" sz="2800" b="1" dirty="0">
                <a:sym typeface="Wingdings" pitchFamily="2" charset="2"/>
              </a:rPr>
              <a:t>  </a:t>
            </a:r>
            <a:endParaRPr lang="en-US" sz="2800" b="1" dirty="0"/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9C6A1617-9ECC-8534-BDCD-ABC4F8EA013E}"/>
              </a:ext>
            </a:extLst>
          </p:cNvPr>
          <p:cNvSpPr/>
          <p:nvPr/>
        </p:nvSpPr>
        <p:spPr>
          <a:xfrm>
            <a:off x="1253417" y="4113198"/>
            <a:ext cx="1861192" cy="780118"/>
          </a:xfrm>
          <a:prstGeom prst="wedgeRectCallout">
            <a:avLst>
              <a:gd name="adj1" fmla="val 31101"/>
              <a:gd name="adj2" fmla="val -798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Standard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C81280D6-6C0E-66E3-4D6C-CE3158D7738B}"/>
              </a:ext>
            </a:extLst>
          </p:cNvPr>
          <p:cNvSpPr/>
          <p:nvPr/>
        </p:nvSpPr>
        <p:spPr>
          <a:xfrm>
            <a:off x="9832968" y="313257"/>
            <a:ext cx="1861192" cy="780118"/>
          </a:xfrm>
          <a:prstGeom prst="wedgeRectCallout">
            <a:avLst>
              <a:gd name="adj1" fmla="val -62246"/>
              <a:gd name="adj2" fmla="val 1180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Proposed</a:t>
            </a:r>
          </a:p>
        </p:txBody>
      </p:sp>
    </p:spTree>
    <p:extLst>
      <p:ext uri="{BB962C8B-B14F-4D97-AF65-F5344CB8AC3E}">
        <p14:creationId xmlns:p14="http://schemas.microsoft.com/office/powerpoint/2010/main" val="170810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4FA3-8E55-5A47-ED0D-D6C8F0923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097" y="355449"/>
            <a:ext cx="5049763" cy="1325563"/>
          </a:xfrm>
        </p:spPr>
        <p:txBody>
          <a:bodyPr>
            <a:noAutofit/>
          </a:bodyPr>
          <a:lstStyle/>
          <a:p>
            <a:r>
              <a:rPr lang="en-US" altLang="zh-CN" sz="5400" dirty="0" err="1"/>
              <a:t>Gsplit</a:t>
            </a:r>
            <a:r>
              <a:rPr lang="en-US" altLang="zh-CN" sz="5400" dirty="0"/>
              <a:t> is Faster</a:t>
            </a:r>
            <a:endParaRPr lang="en-US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D7CF8-6D8F-9A45-C13B-428782C2E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8702" y="1727200"/>
            <a:ext cx="5334000" cy="170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321EF7-766F-D9C4-9820-65C029A83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39900"/>
            <a:ext cx="4686300" cy="168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6B8AB-0916-325A-C7D8-FC1DD2FE4543}"/>
              </a:ext>
            </a:extLst>
          </p:cNvPr>
          <p:cNvSpPr txBox="1"/>
          <p:nvPr/>
        </p:nvSpPr>
        <p:spPr>
          <a:xfrm>
            <a:off x="704719" y="3526674"/>
            <a:ext cx="481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Today’s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DGL,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PaGraph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333DA-9281-2504-2D10-1C28F81EF5C9}"/>
              </a:ext>
            </a:extLst>
          </p:cNvPr>
          <p:cNvSpPr txBox="1"/>
          <p:nvPr/>
        </p:nvSpPr>
        <p:spPr>
          <a:xfrm>
            <a:off x="7273212" y="3550778"/>
            <a:ext cx="370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Proposed</a:t>
            </a:r>
            <a:r>
              <a:rPr lang="zh-CN" altLang="en-US" sz="2000" dirty="0"/>
              <a:t> </a:t>
            </a:r>
            <a:r>
              <a:rPr lang="en-US" altLang="zh-CN" sz="2000" dirty="0"/>
              <a:t>split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altLang="zh-CN" sz="2000" dirty="0" err="1"/>
              <a:t>Gsplit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93738D-82BB-53F4-EAE1-5EE526248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6860" y="3955597"/>
            <a:ext cx="5922172" cy="29610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589CAF-F396-56C6-2C1E-F7FCEC1652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714" y="4024459"/>
            <a:ext cx="5672146" cy="28360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B10FE8-6F1C-0326-520D-38C655275F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5697" y="207369"/>
            <a:ext cx="5049763" cy="1325563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1419312-436D-CC1B-F2CA-D24BA41D7CF1}"/>
              </a:ext>
            </a:extLst>
          </p:cNvPr>
          <p:cNvSpPr/>
          <p:nvPr/>
        </p:nvSpPr>
        <p:spPr>
          <a:xfrm>
            <a:off x="6484883" y="6411310"/>
            <a:ext cx="956441" cy="32582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4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E8E9E5-5F8B-0559-3672-E06DA38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Tutorial on Basic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D97E86-1DAC-BA70-314D-45C669EC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GNNs: Fine-Tune BERT-like models with Graphs (Citations)</a:t>
            </a:r>
          </a:p>
          <a:p>
            <a:pPr lvl="1"/>
            <a:r>
              <a:rPr lang="en-US" dirty="0"/>
              <a:t>Challenge: Use citations at inference time</a:t>
            </a:r>
          </a:p>
          <a:p>
            <a:r>
              <a:rPr lang="en-US" dirty="0"/>
              <a:t>Semantic Scholar API</a:t>
            </a:r>
          </a:p>
          <a:p>
            <a:pPr lvl="1"/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https://github.com/kwchurch/JSALT_Better_Together</a:t>
            </a:r>
            <a:r>
              <a:rPr lang="en-US" dirty="0"/>
              <a:t> </a:t>
            </a:r>
          </a:p>
          <a:p>
            <a:r>
              <a:rPr lang="en-US" dirty="0"/>
              <a:t>Deep Nets: Standard 3-step Recipe</a:t>
            </a:r>
          </a:p>
          <a:p>
            <a:pPr lvl="1"/>
            <a:r>
              <a:rPr lang="en-US" dirty="0"/>
              <a:t>Plug for ACL-2022 Tutorial (GFT = General Fine-Tuning)</a:t>
            </a:r>
          </a:p>
          <a:p>
            <a:r>
              <a:rPr lang="en-US" dirty="0"/>
              <a:t>Approximate Nearest Neighbors</a:t>
            </a:r>
          </a:p>
          <a:p>
            <a:r>
              <a:rPr lang="en-US" dirty="0"/>
              <a:t>Linear Algebra</a:t>
            </a:r>
          </a:p>
          <a:p>
            <a:r>
              <a:rPr lang="en-US" dirty="0"/>
              <a:t>Node2vec/</a:t>
            </a:r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9454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E4D63-D40F-E1DE-8E34-33962AD81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32621" cy="1325563"/>
          </a:xfrm>
        </p:spPr>
        <p:txBody>
          <a:bodyPr/>
          <a:lstStyle/>
          <a:p>
            <a:r>
              <a:rPr lang="en-US" dirty="0"/>
              <a:t>Sources for Papers in Semantic Scholar</a:t>
            </a:r>
          </a:p>
        </p:txBody>
      </p:sp>
      <p:pic>
        <p:nvPicPr>
          <p:cNvPr id="7" name="Content Placeholder 6" descr="Diagram, venn diagram&#10;&#10;Description automatically generated">
            <a:extLst>
              <a:ext uri="{FF2B5EF4-FFF2-40B4-BE49-F238E27FC236}">
                <a16:creationId xmlns:a16="http://schemas.microsoft.com/office/drawing/2014/main" id="{E132FB11-B5DE-DCE4-1150-C35BE0769B04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838200" y="1870338"/>
            <a:ext cx="5065294" cy="4785716"/>
          </a:xfrm>
        </p:spPr>
      </p:pic>
      <p:graphicFrame>
        <p:nvGraphicFramePr>
          <p:cNvPr id="5" name="Content Placeholder 8">
            <a:extLst>
              <a:ext uri="{FF2B5EF4-FFF2-40B4-BE49-F238E27FC236}">
                <a16:creationId xmlns:a16="http://schemas.microsoft.com/office/drawing/2014/main" id="{1A64C5A7-121A-960C-5D31-CE4C3BC4D154}"/>
              </a:ext>
            </a:extLst>
          </p:cNvPr>
          <p:cNvGraphicFramePr>
            <a:graphicFrameLocks/>
          </p:cNvGraphicFramePr>
          <p:nvPr/>
        </p:nvGraphicFramePr>
        <p:xfrm>
          <a:off x="6894095" y="138364"/>
          <a:ext cx="5213841" cy="65176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7446">
                  <a:extLst>
                    <a:ext uri="{9D8B030D-6E8A-4147-A177-3AD203B41FA5}">
                      <a16:colId xmlns:a16="http://schemas.microsoft.com/office/drawing/2014/main" val="291880047"/>
                    </a:ext>
                  </a:extLst>
                </a:gridCol>
                <a:gridCol w="2477741">
                  <a:extLst>
                    <a:ext uri="{9D8B030D-6E8A-4147-A177-3AD203B41FA5}">
                      <a16:colId xmlns:a16="http://schemas.microsoft.com/office/drawing/2014/main" val="1216799004"/>
                    </a:ext>
                  </a:extLst>
                </a:gridCol>
                <a:gridCol w="1898654">
                  <a:extLst>
                    <a:ext uri="{9D8B030D-6E8A-4147-A177-3AD203B41FA5}">
                      <a16:colId xmlns:a16="http://schemas.microsoft.com/office/drawing/2014/main" val="1815117516"/>
                    </a:ext>
                  </a:extLst>
                </a:gridCol>
              </a:tblGrid>
              <a:tr h="1105296">
                <a:tc>
                  <a:txBody>
                    <a:bodyPr/>
                    <a:lstStyle/>
                    <a:p>
                      <a:pPr algn="l" fontAlgn="b"/>
                      <a:endParaRPr lang="en-US" sz="24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Papers</a:t>
                      </a:r>
                      <a:r>
                        <a:rPr lang="en-US" sz="2400" b="1" i="0" u="sng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 (millions)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0586279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 err="1">
                          <a:effectLst/>
                          <a:latin typeface="+mn-lt"/>
                        </a:rPr>
                        <a:t>CorpusId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207.80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3981243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MAG </a:t>
                      </a:r>
                    </a:p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(Microsoft Academic Graph)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182.18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4626358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DOI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113.54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54773438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PubMed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35.03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36269536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  <a:latin typeface="+mn-lt"/>
                        </a:rPr>
                        <a:t>DBLP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6.06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3049483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 err="1">
                          <a:effectLst/>
                          <a:latin typeface="+mn-lt"/>
                        </a:rPr>
                        <a:t>PubMedCentral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4.86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50687115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  <a:latin typeface="+mn-lt"/>
                        </a:rPr>
                        <a:t>ArXiv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2.15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694121"/>
                  </a:ext>
                </a:extLst>
              </a:tr>
              <a:tr h="67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ACL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0.08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2079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7868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03A285-1C43-9D54-5812-B26F2645F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of Semantic Scholar Page</a:t>
            </a:r>
            <a:br>
              <a:rPr lang="en-US" sz="1200" dirty="0"/>
            </a:br>
            <a:r>
              <a:rPr lang="en-US" sz="1200" dirty="0">
                <a:hlinkClick r:id="rId2"/>
              </a:rPr>
              <a:t>https://www.semanticscholar.org/paper/On-the-Dangers-of-Stochastic-Parrots%3A-Can-Language-Bender-Gebru/6d9727f1f058614cada3fe296eeebd8ec4fc512a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dirty="0">
                <a:hlinkClick r:id="rId3"/>
              </a:rPr>
              <a:t>https://github.com/kwchurch/JSALT_Better_Together/blob/main/src/fetch_from_semantic_scholar_api.py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i="0" u="sng" strike="noStrike" dirty="0">
                <a:solidFill>
                  <a:srgbClr val="1155CC"/>
                </a:solidFill>
                <a:effectLst/>
                <a:hlinkClick r:id="rId4"/>
              </a:rPr>
              <a:t>https://www.semanticscholar.org/product/api</a:t>
            </a:r>
            <a:r>
              <a:rPr lang="en-US" sz="1200" i="0" u="none" strike="noStrike" dirty="0">
                <a:solidFill>
                  <a:srgbClr val="000000"/>
                </a:solidFill>
                <a:effectLst/>
              </a:rPr>
              <a:t> </a:t>
            </a:r>
            <a:endParaRPr lang="en-US" sz="1200" dirty="0"/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9F08091-C715-42A6-B096-2822D230E3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39001" y="1585614"/>
            <a:ext cx="9441177" cy="4364579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F02FE8-5A85-111F-4407-8DE4D9BE3A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75" y="5990898"/>
            <a:ext cx="12104756" cy="80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8362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C41FD5-2324-95F5-C4D0-AD53E90D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useful fields (for papers)</a:t>
            </a:r>
            <a:br>
              <a:rPr lang="en-US" dirty="0"/>
            </a:br>
            <a:r>
              <a:rPr lang="en-US" sz="3600" dirty="0"/>
              <a:t>(API supports ad hoc queries as well as bulk downloads)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6909FF2-07EA-E4E4-6186-1B8F781104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  <a:p>
            <a:r>
              <a:rPr lang="en-US" dirty="0"/>
              <a:t>abstract</a:t>
            </a:r>
          </a:p>
          <a:p>
            <a:r>
              <a:rPr lang="en-US" dirty="0"/>
              <a:t>authors</a:t>
            </a:r>
          </a:p>
          <a:p>
            <a:r>
              <a:rPr lang="en-US" dirty="0" err="1"/>
              <a:t>externalIds</a:t>
            </a:r>
            <a:endParaRPr lang="en-US" dirty="0"/>
          </a:p>
          <a:p>
            <a:r>
              <a:rPr lang="en-US" dirty="0" err="1"/>
              <a:t>citationCount</a:t>
            </a:r>
            <a:endParaRPr lang="en-US" dirty="0"/>
          </a:p>
          <a:p>
            <a:r>
              <a:rPr lang="en-US" dirty="0" err="1"/>
              <a:t>referenceCount</a:t>
            </a:r>
            <a:endParaRPr lang="en-US" dirty="0"/>
          </a:p>
          <a:p>
            <a:r>
              <a:rPr lang="en-US" dirty="0"/>
              <a:t>citations</a:t>
            </a:r>
          </a:p>
          <a:p>
            <a:r>
              <a:rPr lang="en-US" dirty="0"/>
              <a:t>references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CB876B-6468-F381-2784-968BFAD95C2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embedding (Specter 1)</a:t>
            </a:r>
          </a:p>
          <a:p>
            <a:r>
              <a:rPr lang="en-US" dirty="0"/>
              <a:t>venue</a:t>
            </a:r>
          </a:p>
          <a:p>
            <a:r>
              <a:rPr lang="en-US" dirty="0" err="1"/>
              <a:t>fieldsOfStudy</a:t>
            </a:r>
            <a:endParaRPr lang="en-US" dirty="0"/>
          </a:p>
          <a:p>
            <a:r>
              <a:rPr lang="en-US" dirty="0"/>
              <a:t>s2fieldsOfStudy</a:t>
            </a:r>
          </a:p>
          <a:p>
            <a:r>
              <a:rPr lang="en-US" dirty="0" err="1"/>
              <a:t>openAccessPdf</a:t>
            </a:r>
            <a:endParaRPr lang="en-US" dirty="0"/>
          </a:p>
          <a:p>
            <a:r>
              <a:rPr lang="en-US" dirty="0" err="1"/>
              <a:t>tldr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9114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B6566E8-FA3E-5D5B-E463-8033444B0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817" y="112917"/>
            <a:ext cx="9685526" cy="6512421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8531583-F53E-5FB6-193F-E6F07700D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529" y="1763939"/>
            <a:ext cx="8022771" cy="1325563"/>
          </a:xfrm>
        </p:spPr>
        <p:txBody>
          <a:bodyPr>
            <a:normAutofit/>
          </a:bodyPr>
          <a:lstStyle/>
          <a:p>
            <a:r>
              <a:rPr lang="en-US" sz="2800" dirty="0">
                <a:hlinkClick r:id="rId3"/>
              </a:rPr>
              <a:t>https://github.com/kwchurch/JSALT_Better_Together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773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5A425-66EC-3152-B667-CC117733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hlinkClick r:id="rId2"/>
              </a:rPr>
              <a:t>https://github.com/kwchurch/JSALT_Better_Together</a:t>
            </a:r>
            <a:r>
              <a:rPr lang="en-US" sz="3600" dirty="0"/>
              <a:t> </a:t>
            </a:r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F002CEE-B361-D0EF-0662-55E64B7A00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1856" y="1448811"/>
            <a:ext cx="7889968" cy="5324125"/>
          </a:xfrm>
        </p:spPr>
      </p:pic>
    </p:spTree>
    <p:extLst>
      <p:ext uri="{BB962C8B-B14F-4D97-AF65-F5344CB8AC3E}">
        <p14:creationId xmlns:p14="http://schemas.microsoft.com/office/powerpoint/2010/main" val="39059422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E8E9E5-5F8B-0559-3672-E06DA38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Tutorial on Basic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D97E86-1DAC-BA70-314D-45C669EC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GNNs: Fine-Tune BERT-like models with Graphs (Citations)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Challenge: Use citations at inference time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Semantic Scholar API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GitHub: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https://github.com/kwchurch/JSALT_Better_Together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Deep Nets: Standard 3-step Recipe</a:t>
            </a:r>
          </a:p>
          <a:p>
            <a:pPr lvl="1"/>
            <a:r>
              <a:rPr lang="en-US" b="1" dirty="0"/>
              <a:t>Plug for ACL-2022 Tutorial (GFT = General Fine-Tuning)</a:t>
            </a:r>
          </a:p>
          <a:p>
            <a:r>
              <a:rPr lang="en-US" dirty="0"/>
              <a:t>Approximate Nearest Neighbors</a:t>
            </a:r>
          </a:p>
          <a:p>
            <a:r>
              <a:rPr lang="en-US" dirty="0"/>
              <a:t>Linear Algebra</a:t>
            </a:r>
          </a:p>
          <a:p>
            <a:r>
              <a:rPr lang="en-US" dirty="0"/>
              <a:t>Node2vec/</a:t>
            </a:r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4154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0E977-B61B-5F81-D8D2-A2CECCBF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3-step recipe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8D3DB-3062-7CAB-1FFA-63EF72E07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Pre-training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Fine-tuning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Inference</a:t>
            </a:r>
          </a:p>
        </p:txBody>
      </p:sp>
    </p:spTree>
    <p:extLst>
      <p:ext uri="{BB962C8B-B14F-4D97-AF65-F5344CB8AC3E}">
        <p14:creationId xmlns:p14="http://schemas.microsoft.com/office/powerpoint/2010/main" val="9253186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0" name="Google Shape;180;g22d4c7e2f7f_8_17"/>
          <p:cNvGraphicFramePr/>
          <p:nvPr/>
        </p:nvGraphicFramePr>
        <p:xfrm>
          <a:off x="952500" y="2667000"/>
          <a:ext cx="10265000" cy="216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6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 dirty="0"/>
                        <a:t>Step</a:t>
                      </a:r>
                      <a:endParaRPr sz="2500" b="1" u="sng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1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2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3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Inference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Seconds/Minutes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 dirty="0"/>
                        <a:t>0+ GPUs</a:t>
                      </a:r>
                      <a:endParaRPr sz="23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1" name="Google Shape;181;g22d4c7e2f7f_8_17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182" name="Google Shape;182;g22d4c7e2f7f_8_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183" name="Google Shape;183;g22d4c7e2f7f_8_17"/>
          <p:cNvSpPr/>
          <p:nvPr/>
        </p:nvSpPr>
        <p:spPr>
          <a:xfrm>
            <a:off x="10356425" y="5081806"/>
            <a:ext cx="1068300" cy="387600"/>
          </a:xfrm>
          <a:prstGeom prst="wedgeRoundRectCallout">
            <a:avLst>
              <a:gd name="adj1" fmla="val -76337"/>
              <a:gd name="adj2" fmla="val -143940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Easy</a:t>
            </a:r>
            <a:endParaRPr sz="17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"/>
          <p:cNvSpPr txBox="1">
            <a:spLocks noGrp="1"/>
          </p:cNvSpPr>
          <p:nvPr>
            <p:ph type="title"/>
          </p:nvPr>
        </p:nvSpPr>
        <p:spPr>
          <a:xfrm>
            <a:off x="827100" y="105400"/>
            <a:ext cx="10515600" cy="8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66666"/>
              <a:buNone/>
            </a:pPr>
            <a:r>
              <a:rPr lang="en-US" sz="6000"/>
              <a:t>Inference: f(x) → y</a:t>
            </a:r>
            <a:endParaRPr i="1"/>
          </a:p>
        </p:txBody>
      </p:sp>
      <p:pic>
        <p:nvPicPr>
          <p:cNvPr id="189" name="Google Shape;18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7100" y="1440626"/>
            <a:ext cx="10791724" cy="17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4"/>
          <p:cNvSpPr/>
          <p:nvPr/>
        </p:nvSpPr>
        <p:spPr>
          <a:xfrm>
            <a:off x="1831675" y="3193050"/>
            <a:ext cx="624900" cy="4719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14"/>
          <p:cNvSpPr/>
          <p:nvPr/>
        </p:nvSpPr>
        <p:spPr>
          <a:xfrm>
            <a:off x="4303600" y="3169350"/>
            <a:ext cx="624900" cy="5646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 sz="3000"/>
          </a:p>
        </p:txBody>
      </p:sp>
      <p:sp>
        <p:nvSpPr>
          <p:cNvPr id="192" name="Google Shape;192;p14"/>
          <p:cNvSpPr/>
          <p:nvPr/>
        </p:nvSpPr>
        <p:spPr>
          <a:xfrm>
            <a:off x="6316749" y="3215703"/>
            <a:ext cx="1356300" cy="4719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Score</a:t>
            </a:r>
            <a:endParaRPr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CA97C9-A70E-CAD2-1CA3-099C0F4FF4BD}"/>
              </a:ext>
            </a:extLst>
          </p:cNvPr>
          <p:cNvSpPr txBox="1"/>
          <p:nvPr/>
        </p:nvSpPr>
        <p:spPr>
          <a:xfrm>
            <a:off x="934575" y="6011037"/>
            <a:ext cx="98813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hlinkClick r:id="rId6"/>
              </a:rPr>
              <a:t>https://github.com/kwchurch/ACL2022_deepnets_tutorial</a:t>
            </a:r>
            <a:r>
              <a:rPr lang="en-US" sz="3200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97" name="Google Shape;197;p15"/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542661" y="154153"/>
                <a:ext cx="11499300" cy="75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rmAutofit fontScale="90000"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ct val="111111"/>
                  <a:buNone/>
                </a:pPr>
                <a:r>
                  <a:rPr lang="en-US" dirty="0"/>
                  <a:t>Input: </a:t>
                </a:r>
                <a:r>
                  <a:rPr lang="en-US" i="1" dirty="0"/>
                  <a:t>I love you</a:t>
                </a:r>
                <a:br>
                  <a:rPr lang="en-US" i="1" dirty="0"/>
                </a:br>
                <a:r>
                  <a:rPr lang="en-US" dirty="0"/>
                  <a:t>Output: Depends on Model: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i="1" dirty="0"/>
              </a:p>
            </p:txBody>
          </p:sp>
        </mc:Choice>
        <mc:Fallback xmlns="">
          <p:sp>
            <p:nvSpPr>
              <p:cNvPr id="197" name="Google Shape;197;p1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542661" y="154153"/>
                <a:ext cx="11499300" cy="753000"/>
              </a:xfrm>
              <a:prstGeom prst="rect">
                <a:avLst/>
              </a:prstGeom>
              <a:blipFill>
                <a:blip r:embed="rId3"/>
                <a:stretch>
                  <a:fillRect l="-1323" t="-31667" b="-40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8" name="Google Shape;198;p15"/>
              <p:cNvSpPr txBox="1">
                <a:spLocks noGrp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457200" lvl="0" indent="-4064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SzPts val="2800"/>
                  <a:buChar char="•"/>
                </a:pPr>
                <a:r>
                  <a:rPr lang="en-US" sz="4400" dirty="0"/>
                  <a:t>Task: classification: </a:t>
                </a:r>
                <a14:m>
                  <m:oMath xmlns:m="http://schemas.openxmlformats.org/officeDocument/2006/math"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) 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</m:t>
                    </m:r>
                    <m:acc>
                      <m:accPr>
                        <m:chr m:val="̂"/>
                        <m:ctrlPr>
                          <a:rPr lang="ar-AE" sz="4400" i="1" dirty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accPr>
                      <m:e>
                        <m:r>
                          <a:rPr lang="ar-AE" sz="4400" b="0" i="1" dirty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𝑦</m:t>
                        </m:r>
                      </m:e>
                    </m:acc>
                  </m:oMath>
                </a14:m>
                <a:endParaRPr lang="ar-AE" sz="4400" dirty="0"/>
              </a:p>
              <a:p>
                <a:pPr marL="457200" lvl="0" indent="-4064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SzPts val="2800"/>
                  <a:buChar char="•"/>
                </a:pPr>
                <a:r>
                  <a:rPr lang="en-US" sz="4400" dirty="0"/>
                  <a:t>Models: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Sentiment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positive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Fake News: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not fake (real)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Spam/Ham: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not spam (ham)</a:t>
                </a:r>
                <a:endParaRPr sz="2800" dirty="0"/>
              </a:p>
            </p:txBody>
          </p:sp>
        </mc:Choice>
        <mc:Fallback xmlns="">
          <p:sp>
            <p:nvSpPr>
              <p:cNvPr id="198" name="Google Shape;198;p1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blipFill>
                <a:blip r:embed="rId4"/>
                <a:stretch>
                  <a:fillRect l="-603" t="-125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1" name="Google Shape;201;p15"/>
          <p:cNvSpPr/>
          <p:nvPr/>
        </p:nvSpPr>
        <p:spPr>
          <a:xfrm>
            <a:off x="87155" y="197574"/>
            <a:ext cx="319635" cy="333079"/>
          </a:xfrm>
          <a:prstGeom prst="wedgeRoundRectCallout">
            <a:avLst>
              <a:gd name="adj1" fmla="val 108159"/>
              <a:gd name="adj2" fmla="val -22445"/>
              <a:gd name="adj3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sp>
        <p:nvSpPr>
          <p:cNvPr id="202" name="Google Shape;202;p15"/>
          <p:cNvSpPr/>
          <p:nvPr/>
        </p:nvSpPr>
        <p:spPr>
          <a:xfrm>
            <a:off x="87155" y="589746"/>
            <a:ext cx="319635" cy="333079"/>
          </a:xfrm>
          <a:prstGeom prst="wedgeRoundRectCallout">
            <a:avLst>
              <a:gd name="adj1" fmla="val 106715"/>
              <a:gd name="adj2" fmla="val 5285"/>
              <a:gd name="adj3" fmla="val 16667"/>
            </a:avLst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2868827" cy="4935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/>
              <a:t>Many of these models produce reasonable results</a:t>
            </a:r>
            <a:endParaRPr/>
          </a:p>
        </p:txBody>
      </p:sp>
      <p:pic>
        <p:nvPicPr>
          <p:cNvPr id="208" name="Google Shape;208;p1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902019" y="0"/>
            <a:ext cx="8289981" cy="62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200" b="0" i="0" u="none" strike="noStrike" cap="none">
              <a:solidFill>
                <a:srgbClr val="898E9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6"/>
          <p:cNvSpPr/>
          <p:nvPr/>
        </p:nvSpPr>
        <p:spPr>
          <a:xfrm>
            <a:off x="362357" y="268047"/>
            <a:ext cx="3442166" cy="476967"/>
          </a:xfrm>
          <a:prstGeom prst="wedgeRoundRectCallout">
            <a:avLst>
              <a:gd name="adj1" fmla="val 90863"/>
              <a:gd name="adj2" fmla="val 15466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Scores could be more confident</a:t>
            </a:r>
            <a:endParaRPr/>
          </a:p>
        </p:txBody>
      </p:sp>
      <p:pic>
        <p:nvPicPr>
          <p:cNvPr id="213" name="Google Shape;213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45588" y="2061384"/>
            <a:ext cx="8446412" cy="4718113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6"/>
          <p:cNvSpPr/>
          <p:nvPr/>
        </p:nvSpPr>
        <p:spPr>
          <a:xfrm>
            <a:off x="7682948" y="3091070"/>
            <a:ext cx="630282" cy="28502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6"/>
          <p:cNvSpPr/>
          <p:nvPr/>
        </p:nvSpPr>
        <p:spPr>
          <a:xfrm>
            <a:off x="8530486" y="4342029"/>
            <a:ext cx="683492" cy="308241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6"/>
          <p:cNvSpPr/>
          <p:nvPr/>
        </p:nvSpPr>
        <p:spPr>
          <a:xfrm>
            <a:off x="8481341" y="5873358"/>
            <a:ext cx="683491" cy="308241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7"/>
          <p:cNvSpPr txBox="1">
            <a:spLocks noGrp="1"/>
          </p:cNvSpPr>
          <p:nvPr>
            <p:ph type="title"/>
          </p:nvPr>
        </p:nvSpPr>
        <p:spPr>
          <a:xfrm>
            <a:off x="339425" y="136525"/>
            <a:ext cx="115131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Lots of Models on Hubs (for lots of tasks)</a:t>
            </a:r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body" idx="1"/>
          </p:nvPr>
        </p:nvSpPr>
        <p:spPr>
          <a:xfrm>
            <a:off x="109200" y="1253400"/>
            <a:ext cx="6153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Natural Language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Classification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Sentiment: positive/negative, 1-5 stars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Emotion classification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Hate speech classification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Guess missing word (fill-mask; cloze task)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Part of speech tagging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NER (named entity recognition)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Question Answering (SQUAD)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Entailment (GLUE)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Image Classification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Speech recognition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Machine Translation</a:t>
            </a:r>
            <a:endParaRPr/>
          </a:p>
        </p:txBody>
      </p:sp>
      <p:sp>
        <p:nvSpPr>
          <p:cNvPr id="223" name="Google Shape;223;p17"/>
          <p:cNvSpPr txBox="1">
            <a:spLocks noGrp="1"/>
          </p:cNvSpPr>
          <p:nvPr>
            <p:ph type="body" idx="2"/>
          </p:nvPr>
        </p:nvSpPr>
        <p:spPr>
          <a:xfrm>
            <a:off x="6020549" y="1279938"/>
            <a:ext cx="5473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3411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3"/>
              <a:buChar char="•"/>
            </a:pPr>
            <a:r>
              <a:rPr lang="en-US" sz="2060">
                <a:solidFill>
                  <a:srgbClr val="090909"/>
                </a:solidFill>
              </a:rPr>
              <a:t>Examples of fill-mask</a:t>
            </a:r>
            <a:endParaRPr sz="237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echo … | gft_predict </a:t>
            </a:r>
            <a:r>
              <a:rPr lang="en-US" sz="1440">
                <a:solidFill>
                  <a:srgbClr val="B00C0D"/>
                </a:solidFill>
                <a:latin typeface="Arial"/>
                <a:ea typeface="Arial"/>
                <a:cs typeface="Arial"/>
                <a:sym typeface="Arial"/>
              </a:rPr>
              <a:t>--task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 fill-mask</a:t>
            </a:r>
            <a:endParaRPr sz="206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&lt;mask&gt; you     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miss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|0.295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love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|0.174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salute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|0.158</a:t>
            </a:r>
            <a:endParaRPr sz="175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love the &lt;mask&gt; guy    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pizza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|0.035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funny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|0.016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old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|0.010</a:t>
            </a:r>
            <a:endParaRPr sz="1750"/>
          </a:p>
          <a:p>
            <a:pPr marL="457200" lvl="0" indent="-403411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3"/>
              <a:buChar char="•"/>
            </a:pPr>
            <a:r>
              <a:rPr lang="en-US" sz="2060">
                <a:solidFill>
                  <a:srgbClr val="000000"/>
                </a:solidFill>
              </a:rPr>
              <a:t>Examples of machine translation</a:t>
            </a:r>
            <a:endParaRPr sz="237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echo …| gft_predict --task translation \</a:t>
            </a:r>
            <a:endParaRPr sz="2060"/>
          </a:p>
          <a:p>
            <a:pPr marL="914400" lvl="2" indent="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824"/>
              <a:buNone/>
            </a:pPr>
            <a:r>
              <a:rPr lang="en-US" sz="14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--model H:Helsinki-NLP/opus-mt-en-fr</a:t>
            </a:r>
            <a:endParaRPr sz="14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love you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Je t'aime.</a:t>
            </a:r>
            <a:endParaRPr sz="1750"/>
          </a:p>
        </p:txBody>
      </p:sp>
      <p:sp>
        <p:nvSpPr>
          <p:cNvPr id="224" name="Google Shape;224;p17"/>
          <p:cNvSpPr/>
          <p:nvPr/>
        </p:nvSpPr>
        <p:spPr>
          <a:xfrm>
            <a:off x="3819275" y="4560460"/>
            <a:ext cx="2276700" cy="591000"/>
          </a:xfrm>
          <a:prstGeom prst="wedgeRoundRectCallout">
            <a:avLst>
              <a:gd name="adj1" fmla="val 85951"/>
              <a:gd name="adj2" fmla="val -2779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2k translation models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 HuggingFace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17" descr="Graphical user interface, application, website, Team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37347" t="19884" r="19640" b="52649"/>
          <a:stretch/>
        </p:blipFill>
        <p:spPr>
          <a:xfrm>
            <a:off x="9917377" y="102700"/>
            <a:ext cx="2190000" cy="98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0" name="Google Shape;230;g22d4c7e2f7f_8_35"/>
          <p:cNvGraphicFramePr/>
          <p:nvPr/>
        </p:nvGraphicFramePr>
        <p:xfrm>
          <a:off x="346325" y="2016475"/>
          <a:ext cx="11499300" cy="3657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7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Step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Pre-Training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Days/Weeks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Large GPU cluster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Inference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Seconds/Minutes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1" name="Google Shape;231;g22d4c7e2f7f_8_35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232" name="Google Shape;232;g22d4c7e2f7f_8_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33" name="Google Shape;233;g22d4c7e2f7f_8_35"/>
          <p:cNvSpPr/>
          <p:nvPr/>
        </p:nvSpPr>
        <p:spPr>
          <a:xfrm>
            <a:off x="1082150" y="1065145"/>
            <a:ext cx="2139000" cy="1057500"/>
          </a:xfrm>
          <a:prstGeom prst="wedgeRoundRectCallout">
            <a:avLst>
              <a:gd name="adj1" fmla="val 53957"/>
              <a:gd name="adj2" fmla="val 140372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Most users should </a:t>
            </a:r>
            <a:r>
              <a:rPr lang="en-US" sz="1800" b="1" i="1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lang="en-US"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do this themselves</a:t>
            </a:r>
            <a:endParaRPr sz="18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9"/>
          <p:cNvSpPr txBox="1">
            <a:spLocks noGrp="1"/>
          </p:cNvSpPr>
          <p:nvPr>
            <p:ph type="title"/>
          </p:nvPr>
        </p:nvSpPr>
        <p:spPr>
          <a:xfrm>
            <a:off x="339425" y="136525"/>
            <a:ext cx="115131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4000"/>
              <a:t>Most users should </a:t>
            </a:r>
            <a:r>
              <a:rPr lang="en-US" sz="4000" b="1" i="1" u="sng"/>
              <a:t>not</a:t>
            </a:r>
            <a:r>
              <a:rPr lang="en-US" sz="4000"/>
              <a:t> invest in pretraining</a:t>
            </a:r>
            <a:br>
              <a:rPr lang="en-US" sz="4000"/>
            </a:br>
            <a:r>
              <a:rPr lang="en-US" sz="4000">
                <a:solidFill>
                  <a:srgbClr val="333333"/>
                </a:solidFill>
              </a:rPr>
              <a:t>because growth (&amp; costs) are out of control</a:t>
            </a:r>
            <a:endParaRPr sz="4000"/>
          </a:p>
        </p:txBody>
      </p:sp>
      <p:pic>
        <p:nvPicPr>
          <p:cNvPr id="239" name="Google Shape;239;p1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52374" y="2041600"/>
            <a:ext cx="7048013" cy="2482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19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8453229" y="1586450"/>
            <a:ext cx="3383745" cy="3383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9" descr="Comparing the original Transformer to the Evolved Transformer across different model size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47955" y="4574876"/>
            <a:ext cx="1973669" cy="1770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9" descr="Graphical user interface, application, website, Teams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 l="37347" t="19884" r="19640" b="52649"/>
          <a:stretch/>
        </p:blipFill>
        <p:spPr>
          <a:xfrm>
            <a:off x="5950676" y="4857370"/>
            <a:ext cx="2947705" cy="1325563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9"/>
          <p:cNvSpPr txBox="1"/>
          <p:nvPr/>
        </p:nvSpPr>
        <p:spPr>
          <a:xfrm>
            <a:off x="9067950" y="5099500"/>
            <a:ext cx="23682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Rising Tide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Lifts All Boats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8" name="Google Shape;248;g22d4c7e2f7f_8_43"/>
          <p:cNvGraphicFramePr/>
          <p:nvPr/>
        </p:nvGraphicFramePr>
        <p:xfrm>
          <a:off x="346325" y="2016475"/>
          <a:ext cx="11499300" cy="3657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7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Step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Pre-Training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Days/Weeks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Large GPU cluster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Fine-Tuning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Hours/Days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Inference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Seconds/Minutes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9" name="Google Shape;249;g22d4c7e2f7f_8_43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250" name="Google Shape;250;g22d4c7e2f7f_8_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51" name="Google Shape;251;g22d4c7e2f7f_8_43"/>
          <p:cNvSpPr/>
          <p:nvPr/>
        </p:nvSpPr>
        <p:spPr>
          <a:xfrm>
            <a:off x="1339950" y="3912373"/>
            <a:ext cx="1374600" cy="682200"/>
          </a:xfrm>
          <a:prstGeom prst="wedgeRoundRectCallout">
            <a:avLst>
              <a:gd name="adj1" fmla="val 88599"/>
              <a:gd name="adj2" fmla="val 7791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</a:rPr>
              <a:t>Not Hard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B29344D-A131-2176-2CA7-4A57E2EEB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Pointers to Code based on ANN</a:t>
            </a:r>
            <a:br>
              <a:rPr lang="en-US" dirty="0"/>
            </a:br>
            <a:r>
              <a:rPr lang="en-US" sz="4000" dirty="0">
                <a:hlinkClick r:id="rId2"/>
              </a:rPr>
              <a:t>https://github.com/kwchurch/JSALT_Better_Together</a:t>
            </a:r>
            <a:r>
              <a:rPr lang="en-US" sz="4000" dirty="0"/>
              <a:t> 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E4541B-962C-0251-A01D-6FBB462D3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Environment variables</a:t>
            </a:r>
          </a:p>
          <a:p>
            <a:pPr lvl="1"/>
            <a:r>
              <a:rPr lang="en-US" sz="2000" dirty="0"/>
              <a:t>query=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232040593</a:t>
            </a:r>
          </a:p>
          <a:p>
            <a:pPr lvl="1"/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=/work/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k.church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/JSALT-2023/</a:t>
            </a:r>
          </a:p>
          <a:p>
            <a:pPr lvl="1"/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=/work/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k.church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githubs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JSALT_Better_Together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src</a:t>
            </a:r>
            <a:endParaRPr lang="en-US" sz="20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specter=$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semantic_scholar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/embeddings/specter</a:t>
            </a:r>
          </a:p>
          <a:p>
            <a:pPr lvl="1"/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proposed=$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semantic_scholar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/embeddings/proposed</a:t>
            </a:r>
          </a:p>
          <a:p>
            <a:r>
              <a:rPr lang="en-US" sz="2400" dirty="0"/>
              <a:t>Find 5 papers near query (using both Specter and Proposed)</a:t>
            </a:r>
          </a:p>
          <a:p>
            <a:pPr lvl="1"/>
            <a:r>
              <a:rPr lang="en-US" sz="2000" dirty="0"/>
              <a:t>$</a:t>
            </a:r>
            <a:r>
              <a:rPr lang="en-US" sz="2000" dirty="0" err="1"/>
              <a:t>JSALTsrc</a:t>
            </a:r>
            <a:r>
              <a:rPr lang="en-US" sz="2000" dirty="0"/>
              <a:t>/</a:t>
            </a:r>
            <a:r>
              <a:rPr lang="en-US" sz="2000" dirty="0" err="1"/>
              <a:t>near.sh</a:t>
            </a:r>
            <a:r>
              <a:rPr lang="en-US" sz="2000" dirty="0"/>
              <a:t> $query 5</a:t>
            </a:r>
          </a:p>
          <a:p>
            <a:r>
              <a:rPr lang="en-US" sz="2400" dirty="0"/>
              <a:t>Under the covers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# Find 10 papers near query (using specter embedding)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echo $query | $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/C/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dir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$specter $specter/map $specter/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idx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.*.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&gt;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near.specter</a:t>
            </a: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cut -f1,3 &lt;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near.specter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| sort -nr -u | head</a:t>
            </a:r>
            <a:b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</a:b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# Same as above, but replace specter embedding with proposed embedding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echo $query | $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/C/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dir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$proposed $proposed/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idx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.*.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&gt;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near.proposed</a:t>
            </a: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cut -f1,3 &lt;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near.proposed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| sort -nr -u | head</a:t>
            </a:r>
          </a:p>
        </p:txBody>
      </p:sp>
    </p:spTree>
    <p:extLst>
      <p:ext uri="{BB962C8B-B14F-4D97-AF65-F5344CB8AC3E}">
        <p14:creationId xmlns:p14="http://schemas.microsoft.com/office/powerpoint/2010/main" val="25125998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>
            <a:spLocks noGrp="1"/>
          </p:cNvSpPr>
          <p:nvPr>
            <p:ph type="title"/>
          </p:nvPr>
        </p:nvSpPr>
        <p:spPr>
          <a:xfrm>
            <a:off x="1242390" y="500418"/>
            <a:ext cx="6087719" cy="97354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2498" t="-8972" b="-15384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 </a:t>
            </a:r>
            <a:endParaRPr/>
          </a:p>
        </p:txBody>
      </p:sp>
      <p:sp>
        <p:nvSpPr>
          <p:cNvPr id="257" name="Google Shape;257;p22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6310745" cy="435133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l="-801" t="-290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 </a:t>
            </a:r>
            <a:endParaRPr/>
          </a:p>
        </p:txBody>
      </p:sp>
      <p:pic>
        <p:nvPicPr>
          <p:cNvPr id="258" name="Google Shape;258;p22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6763283" y="2002825"/>
            <a:ext cx="5307900" cy="357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2"/>
          <p:cNvSpPr/>
          <p:nvPr/>
        </p:nvSpPr>
        <p:spPr>
          <a:xfrm>
            <a:off x="49894" y="19636"/>
            <a:ext cx="1615134" cy="345489"/>
          </a:xfrm>
          <a:prstGeom prst="wedgeRoundRectCallout">
            <a:avLst>
              <a:gd name="adj1" fmla="val 59851"/>
              <a:gd name="adj2" fmla="val 6135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Guide Book App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22" descr="A picture containing text, grass, outdoor, sign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6211" y="575091"/>
            <a:ext cx="1050235" cy="174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E8E9E5-5F8B-0559-3672-E06DA38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Tutorial on Basic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D97E86-1DAC-BA70-314D-45C669EC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GNNs: Fine-Tune BERT-like models with Graphs (Citations)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Challenge: Use citations at inference time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Semantic Scholar API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GitHub: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https://github.com/kwchurch/JSALT_Better_Together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Nets: Standard 3-step Recipe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Plug for ACL-2022 Tutorial (GFT = General Fine-Tuning)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Approximate Nearest Neighbors</a:t>
            </a:r>
          </a:p>
          <a:p>
            <a:r>
              <a:rPr lang="en-US" dirty="0"/>
              <a:t>Linear Algebra</a:t>
            </a:r>
          </a:p>
          <a:p>
            <a:r>
              <a:rPr lang="en-US" dirty="0"/>
              <a:t>Node2vec/</a:t>
            </a:r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3220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C9A77-5233-276D-EE1B-FE234F270C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Approximate Nearest Neighbors in External Memory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F0886-AD51-DDE8-A906-3E6C97A06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Kenneth Church</a:t>
            </a:r>
          </a:p>
        </p:txBody>
      </p:sp>
    </p:spTree>
    <p:extLst>
      <p:ext uri="{BB962C8B-B14F-4D97-AF65-F5344CB8AC3E}">
        <p14:creationId xmlns:p14="http://schemas.microsoft.com/office/powerpoint/2010/main" val="3336936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B04563-345D-4B24-E5E4-E394465D6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Annoy / </a:t>
            </a:r>
            <a:r>
              <a:rPr lang="en-US" dirty="0" err="1"/>
              <a:t>Faiss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Indexing time: </a:t>
                </a:r>
              </a:p>
              <a:p>
                <a:pPr lvl="1"/>
                <a:r>
                  <a:rPr lang="en-US" dirty="0"/>
                  <a:t>Input: Embedding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Indexes</a:t>
                </a:r>
              </a:p>
              <a:p>
                <a:r>
                  <a:rPr lang="en-US" dirty="0"/>
                  <a:t>Query time:</a:t>
                </a:r>
              </a:p>
              <a:p>
                <a:pPr lvl="1"/>
                <a:r>
                  <a:rPr lang="en-US" dirty="0"/>
                  <a:t>Input: Embedding, Indexes, query</a:t>
                </a:r>
              </a:p>
              <a:p>
                <a:pPr lvl="1"/>
                <a:r>
                  <a:rPr lang="en-US" dirty="0"/>
                  <a:t>Query: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candidates,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2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is near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sorted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𝑠𝑖𝑚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Recall:</a:t>
                </a:r>
              </a:p>
              <a:p>
                <a:pPr lvl="1"/>
                <a:r>
                  <a:rPr lang="en-US" dirty="0"/>
                  <a:t>map docs,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to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map vectors to docs: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31548CE0-02AC-0EEC-409A-ABC5154CE907}"/>
              </a:ext>
            </a:extLst>
          </p:cNvPr>
          <p:cNvSpPr txBox="1"/>
          <p:nvPr/>
        </p:nvSpPr>
        <p:spPr>
          <a:xfrm>
            <a:off x="6262055" y="6257344"/>
            <a:ext cx="6096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https://radimrehurek.com/gensim/auto_examples/tutorials/run_annoy.html</a:t>
            </a:r>
            <a:r>
              <a:rPr lang="en-US" sz="1400" dirty="0"/>
              <a:t> </a:t>
            </a:r>
          </a:p>
        </p:txBody>
      </p:sp>
      <p:pic>
        <p:nvPicPr>
          <p:cNvPr id="14" name="Content Placeholder 13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7C5459CF-6187-1AFE-FD92-88ECC9CD0C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72199" y="3102996"/>
            <a:ext cx="6614875" cy="2293550"/>
          </a:xfrm>
        </p:spPr>
      </p:pic>
    </p:spTree>
    <p:extLst>
      <p:ext uri="{BB962C8B-B14F-4D97-AF65-F5344CB8AC3E}">
        <p14:creationId xmlns:p14="http://schemas.microsoft.com/office/powerpoint/2010/main" val="40972206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DD9B2-220B-BE0F-2523-9A5AA288E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3E7DB6-DEC7-A52D-609D-5D367501A3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N: # of documents in collection (200M)</a:t>
                </a:r>
              </a:p>
              <a:p>
                <a:r>
                  <a:rPr lang="en-US" dirty="0"/>
                  <a:t>K: # of hidden dimensions (768)</a:t>
                </a:r>
              </a:p>
              <a:p>
                <a:r>
                  <a:rPr lang="en-US" dirty="0"/>
                  <a:t>B: # number of random bytes to use for computing an index (6)</a:t>
                </a:r>
              </a:p>
              <a:p>
                <a:r>
                  <a:rPr lang="en-US" dirty="0"/>
                  <a:t>Embedding: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dirty="0"/>
                  <a:t>Examples: </a:t>
                </a:r>
              </a:p>
              <a:p>
                <a:pPr lvl="2"/>
                <a:r>
                  <a:rPr lang="en-US" dirty="0"/>
                  <a:t>specter embedding: based on titles and abstracts</a:t>
                </a:r>
              </a:p>
              <a:p>
                <a:pPr lvl="2"/>
                <a:r>
                  <a:rPr lang="en-US" dirty="0"/>
                  <a:t>proposed embedding: </a:t>
                </a:r>
                <a:r>
                  <a:rPr lang="en-US" dirty="0" err="1"/>
                  <a:t>ProNE</a:t>
                </a:r>
                <a:r>
                  <a:rPr lang="en-US" dirty="0"/>
                  <a:t> encodings of citation graph</a:t>
                </a:r>
              </a:p>
              <a:p>
                <a:pPr lvl="2"/>
                <a:r>
                  <a:rPr lang="en-US" dirty="0"/>
                  <a:t>citing sentences embedding: specter embeddings of citing sentences</a:t>
                </a:r>
              </a:p>
              <a:p>
                <a:r>
                  <a:rPr lang="en-US" dirty="0"/>
                  <a:t>Index: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dirty="0"/>
                  <a:t>permutation on N</a:t>
                </a:r>
              </a:p>
              <a:p>
                <a:pPr lvl="1"/>
                <a:r>
                  <a:rPr lang="en-US" dirty="0"/>
                  <a:t>Desiderata: papers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b="0" i="0" dirty="0">
                    <a:latin typeface="Cambria Math" panose="02040503050406030204" pitchFamily="18" charset="0"/>
                  </a:rPr>
                  <a:t> should be similar (large cosines)</a:t>
                </a:r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𝑞𝑢𝑒𝑟𝑦</m:t>
                    </m:r>
                  </m:oMath>
                </a14:m>
                <a:r>
                  <a:rPr lang="en-US" dirty="0"/>
                  <a:t>):,],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[1+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𝑞𝑢𝑒𝑟𝑦</m:t>
                    </m:r>
                  </m:oMath>
                </a14:m>
                <a:r>
                  <a:rPr lang="en-US" dirty="0"/>
                  <a:t>):,]) should be large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3E7DB6-DEC7-A52D-609D-5D367501A3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80950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E4DB-7DDE-AD15-D8C0-EDE0D1C68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Mapping (</a:t>
            </a:r>
            <a:r>
              <a:rPr lang="en-US" dirty="0" err="1"/>
              <a:t>mmap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904D4-D892-3CD2-6409-AC2E57625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useful function in C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floats = (</a:t>
            </a:r>
            <a:r>
              <a:rPr lang="en-US" dirty="0">
                <a:solidFill>
                  <a:srgbClr val="157C0A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*)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mmapfile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(av[++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], &amp;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/= </a:t>
            </a:r>
            <a:r>
              <a:rPr lang="en-US" dirty="0" err="1">
                <a:solidFill>
                  <a:srgbClr val="A5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157C0A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dirty="0"/>
              <a:t>Loads a large file (embedding) quickly</a:t>
            </a:r>
          </a:p>
          <a:p>
            <a:pPr lvl="1"/>
            <a:r>
              <a:rPr lang="en-US" dirty="0"/>
              <a:t>by adding file on disk to page table (without copying the contents)</a:t>
            </a:r>
          </a:p>
          <a:p>
            <a:pPr lvl="1"/>
            <a:r>
              <a:rPr lang="en-US" dirty="0"/>
              <a:t>returns a pointer to the contents (and the size of object in bytes)</a:t>
            </a:r>
          </a:p>
          <a:p>
            <a:r>
              <a:rPr lang="en-US" dirty="0"/>
              <a:t>If you dereference a pointer to virtual memory,</a:t>
            </a:r>
          </a:p>
          <a:p>
            <a:pPr lvl="1"/>
            <a:r>
              <a:rPr lang="en-US" dirty="0"/>
              <a:t>there could be a page fault (if the page is not in physical memory)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0936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F8E9A-D883-1936-B550-55F2C29B5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to be done in external memory</a:t>
            </a:r>
            <a:br>
              <a:rPr lang="en-US" dirty="0"/>
            </a:br>
            <a:r>
              <a:rPr lang="en-US" dirty="0"/>
              <a:t>(Avoid loading embedding into memory)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6B1B90-5F10-B4AE-D15D-1658E17B5A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Find </a:t>
                </a:r>
                <a:r>
                  <a:rPr lang="en-US" dirty="0" err="1"/>
                  <a:t>topN</a:t>
                </a:r>
                <a:r>
                  <a:rPr lang="en-US" dirty="0"/>
                  <a:t> nearby papers</a:t>
                </a:r>
              </a:p>
              <a:p>
                <a:pPr lvl="1"/>
                <a:r>
                  <a:rPr lang="en-US" dirty="0"/>
                  <a:t>Inputs:</a:t>
                </a:r>
              </a:p>
              <a:p>
                <a:pPr lvl="2"/>
                <a:r>
                  <a:rPr lang="en-US" dirty="0"/>
                  <a:t>Query,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dirty="0"/>
                  <a:t>: a paper id (long)</a:t>
                </a:r>
              </a:p>
              <a:p>
                <a:pPr lvl="2"/>
                <a:r>
                  <a:rPr lang="en-US" dirty="0"/>
                  <a:t>Map (optional): a mapping from paper ids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0: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−1 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Embedding: sequence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floats</m:t>
                    </m:r>
                  </m:oMath>
                </a14:m>
                <a:r>
                  <a:rPr lang="en-US" dirty="0"/>
                  <a:t> (stored on disk in a format convenient for </a:t>
                </a:r>
                <a:r>
                  <a:rPr lang="en-US" dirty="0" err="1"/>
                  <a:t>mmap</a:t>
                </a:r>
                <a:r>
                  <a:rPr lang="en-US" dirty="0"/>
                  <a:t>)</a:t>
                </a:r>
              </a:p>
              <a:p>
                <a:pPr lvl="2"/>
                <a:r>
                  <a:rPr lang="en-US" dirty="0"/>
                  <a:t>A set of indexes,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dirty="0"/>
                  <a:t>  Each index is stored on disk in a format that is convenient for </a:t>
                </a:r>
                <a:r>
                  <a:rPr lang="en-US" dirty="0" err="1"/>
                  <a:t>mmap</a:t>
                </a:r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Output:</a:t>
                </a:r>
              </a:p>
              <a:p>
                <a:pPr lvl="2"/>
                <a:r>
                  <a:rPr lang="en-US" dirty="0"/>
                  <a:t>A list of candidates,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scores;  the list is sorted by scores</a:t>
                </a:r>
              </a:p>
              <a:p>
                <a:r>
                  <a:rPr lang="en-US" dirty="0"/>
                  <a:t>Create indexes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) and their inverses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Inputs: Embedding,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𝑠𝑒𝑒𝑑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(number of random bytes to compute)</a:t>
                </a:r>
              </a:p>
              <a:p>
                <a:pPr lvl="1"/>
                <a:r>
                  <a:rPr lang="en-US" dirty="0"/>
                  <a:t>Output: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Note: we can compute many indexes in parallel with different seeds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6B1B90-5F10-B4AE-D15D-1658E17B5A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 b="-2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72272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82DD18-88A5-ADB8-2A27-A47CD45EB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F52650-6D36-6079-FBFE-2EA6AD7451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Find </a:t>
            </a:r>
            <a:r>
              <a:rPr lang="en-US" dirty="0" err="1"/>
              <a:t>topN</a:t>
            </a:r>
            <a:r>
              <a:rPr lang="en-US" dirty="0"/>
              <a:t> nearby papers (easy)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C8A4813C-BB40-D8D9-D047-A7A73C07536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For each index,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generate candidates, c,</a:t>
                </a:r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d>
                          <m:dPr>
                            <m:ctrlPr>
                              <a:rPr lang="en-US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 dirty="0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</m:d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− 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b="0" dirty="0">
                    <a:ea typeface="Cambria Math" panose="02040503050406030204" pitchFamily="18" charset="0"/>
                  </a:rPr>
                  <a:t>Score each candidate by</a:t>
                </a:r>
              </a:p>
              <a:p>
                <a:pPr lvl="1"/>
                <a:r>
                  <a:rPr lang="en-US" dirty="0">
                    <a:ea typeface="Cambria Math" panose="02040503050406030204" pitchFamily="18" charset="0"/>
                  </a:rPr>
                  <a:t>cos(M[q,:], M[c,:])</a:t>
                </a:r>
              </a:p>
              <a:p>
                <a:r>
                  <a:rPr lang="en-US" b="0" dirty="0">
                    <a:ea typeface="Cambria Math" panose="02040503050406030204" pitchFamily="18" charset="0"/>
                  </a:rPr>
                  <a:t>Claim:</a:t>
                </a:r>
              </a:p>
              <a:p>
                <a:pPr lvl="1"/>
                <a:r>
                  <a:rPr lang="en-US" dirty="0">
                    <a:ea typeface="Cambria Math" panose="02040503050406030204" pitchFamily="18" charset="0"/>
                  </a:rPr>
                  <a:t>The best of these candidates is close to best possible solution </a:t>
                </a:r>
              </a:p>
              <a:p>
                <a:pPr lvl="2"/>
                <a:r>
                  <a:rPr lang="en-US" dirty="0">
                    <a:ea typeface="Cambria Math" panose="02040503050406030204" pitchFamily="18" charset="0"/>
                  </a:rPr>
                  <a:t>if there are enough indexes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C8A4813C-BB40-D8D9-D047-A7A73C0753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1720" t="-37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44A9ABC-2DBC-5193-A0A1-8EF9CA66E2C1}"/>
                  </a:ext>
                </a:extLst>
              </p:cNvPr>
              <p:cNvSpPr>
                <a:spLocks noGrp="1"/>
              </p:cNvSpPr>
              <p:nvPr>
                <p:ph type="body" sz="quarter" idx="3"/>
              </p:nvPr>
            </p:nvSpPr>
            <p:spPr/>
            <p:txBody>
              <a:bodyPr/>
              <a:lstStyle/>
              <a:p>
                <a:r>
                  <a:rPr lang="en-US" dirty="0"/>
                  <a:t>Create index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44A9ABC-2DBC-5193-A0A1-8EF9CA66E2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3"/>
              </p:nvPr>
            </p:nvSpPr>
            <p:spPr>
              <a:blipFill>
                <a:blip r:embed="rId3"/>
                <a:stretch>
                  <a:fillRect l="-1956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D30D3E6F-9758-90F3-F64C-29D782EE539B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Generate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 for each of the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vectors in the embedding (see next slide)</a:t>
                </a:r>
              </a:p>
              <a:p>
                <a:r>
                  <a:rPr lang="en-US" dirty="0"/>
                  <a:t>Return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dirty="0" err="1"/>
                  <a:t>argsort</a:t>
                </a:r>
                <a:r>
                  <a:rPr lang="en-US" dirty="0"/>
                  <a:t> of the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vectors (of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bytes each)</a:t>
                </a:r>
              </a:p>
              <a:p>
                <a:pPr lvl="1"/>
                <a:r>
                  <a:rPr lang="en-US" dirty="0" err="1"/>
                  <a:t>argsort</a:t>
                </a:r>
                <a:r>
                  <a:rPr lang="en-US" dirty="0"/>
                  <a:t> is done in memory but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≪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, so memory requirement is manageable</a:t>
                </a:r>
              </a:p>
              <a:p>
                <a:r>
                  <a:rPr lang="en-US" dirty="0"/>
                  <a:t>Note: </a:t>
                </a:r>
              </a:p>
              <a:p>
                <a:pPr lvl="1"/>
                <a:r>
                  <a:rPr lang="en-US" dirty="0"/>
                  <a:t>No need to load embedding into memory (we can stream one vector at a time). </a:t>
                </a:r>
              </a:p>
              <a:p>
                <a:pPr lvl="1"/>
                <a:r>
                  <a:rPr lang="en-US" dirty="0"/>
                  <a:t>this is embarrassingly parallel </a:t>
                </a:r>
              </a:p>
              <a:p>
                <a:pPr lvl="2"/>
                <a:r>
                  <a:rPr lang="en-US" dirty="0"/>
                  <a:t>(we can create many indexes in parallel with different seeds)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D30D3E6F-9758-90F3-F64C-29D782EE53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4"/>
                <a:stretch>
                  <a:fillRect l="-1711" t="-3780" r="-1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60741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itle 6">
                <a:extLst>
                  <a:ext uri="{FF2B5EF4-FFF2-40B4-BE49-F238E27FC236}">
                    <a16:creationId xmlns:a16="http://schemas.microsoft.com/office/drawing/2014/main" id="{A642A65C-C1D3-4499-AD25-9B2F966E702F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Method for mapping vector,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, to 1 bit</a:t>
                </a:r>
              </a:p>
            </p:txBody>
          </p:sp>
        </mc:Choice>
        <mc:Fallback xmlns="">
          <p:sp>
            <p:nvSpPr>
              <p:cNvPr id="7" name="Title 6">
                <a:extLst>
                  <a:ext uri="{FF2B5EF4-FFF2-40B4-BE49-F238E27FC236}">
                    <a16:creationId xmlns:a16="http://schemas.microsoft.com/office/drawing/2014/main" id="{A642A65C-C1D3-4499-AD25-9B2F966E70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065E950F-6919-4CF7-7693-7CFEC2EE372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38931" y="1825625"/>
                <a:ext cx="6865057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Use seed to generate,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a random vector with same length as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Return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0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To map an embedding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bytes,</a:t>
                </a:r>
              </a:p>
              <a:p>
                <a:pPr lvl="1"/>
                <a:r>
                  <a:rPr lang="en-US" dirty="0"/>
                  <a:t>Repeat recipe above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times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en-US" dirty="0"/>
              </a:p>
              <a:p>
                <a:r>
                  <a:rPr lang="en-US" dirty="0"/>
                  <a:t>Claim: Hamming Distances on random bytes are related to cosines (see plot)</a:t>
                </a:r>
              </a:p>
              <a:p>
                <a:pPr lvl="1"/>
                <a:r>
                  <a:rPr lang="en-US" dirty="0"/>
                  <a:t>Thus, documents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will have relatively large cosines</a:t>
                </a: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065E950F-6919-4CF7-7693-7CFEC2EE37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38931" y="1825625"/>
                <a:ext cx="6865057" cy="4351338"/>
              </a:xfrm>
              <a:blipFill>
                <a:blip r:embed="rId3"/>
                <a:stretch>
                  <a:fillRect l="-1292" t="-2616" r="-2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D23A14E-95BC-D0A2-9AB8-A7682106FF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978092" y="1482986"/>
            <a:ext cx="5009889" cy="5009889"/>
          </a:xfrm>
        </p:spPr>
      </p:pic>
    </p:spTree>
    <p:extLst>
      <p:ext uri="{BB962C8B-B14F-4D97-AF65-F5344CB8AC3E}">
        <p14:creationId xmlns:p14="http://schemas.microsoft.com/office/powerpoint/2010/main" val="23316110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EBE9DF3-3D1A-A4E8-5609-295787C6C2BE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Claim: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brings similar docs near one another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EBE9DF3-3D1A-A4E8-5609-295787C6C2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 r="-21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110636-348E-AB6B-1817-78C3318C51C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199" y="1825625"/>
                <a:ext cx="6541957" cy="4351338"/>
              </a:xfrm>
            </p:spPr>
            <p:txBody>
              <a:bodyPr/>
              <a:lstStyle/>
              <a:p>
                <a:r>
                  <a:rPr lang="en-US" dirty="0"/>
                  <a:t>Since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is sorted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bytes,</a:t>
                </a:r>
              </a:p>
              <a:p>
                <a:pPr lvl="1"/>
                <a:r>
                  <a:rPr lang="en-US" dirty="0"/>
                  <a:t>Documents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will have </a:t>
                </a:r>
              </a:p>
              <a:p>
                <a:pPr lvl="2"/>
                <a:r>
                  <a:rPr lang="en-US" dirty="0"/>
                  <a:t>relatively small Hamming Distances</a:t>
                </a:r>
              </a:p>
              <a:p>
                <a:pPr lvl="2"/>
                <a:r>
                  <a:rPr lang="en-US" dirty="0"/>
                  <a:t>and relatively large cosines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110636-348E-AB6B-1817-78C3318C51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199" y="1825625"/>
                <a:ext cx="6541957" cy="4351338"/>
              </a:xfrm>
              <a:blipFill>
                <a:blip r:embed="rId3"/>
                <a:stretch>
                  <a:fillRect l="-1547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50959AD-9187-A161-AEB7-E498FC4A6C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650636" y="1754018"/>
            <a:ext cx="5352335" cy="5352335"/>
          </a:xfrm>
        </p:spPr>
      </p:pic>
    </p:spTree>
    <p:extLst>
      <p:ext uri="{BB962C8B-B14F-4D97-AF65-F5344CB8AC3E}">
        <p14:creationId xmlns:p14="http://schemas.microsoft.com/office/powerpoint/2010/main" val="3097648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28AEA-7439-2228-7A8C-F345DA1C1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5D2AA-E4E7-5914-09C3-A6E31B0CF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Better access to literature</a:t>
            </a:r>
          </a:p>
          <a:p>
            <a:r>
              <a:rPr lang="en-US" dirty="0"/>
              <a:t>Resources: </a:t>
            </a:r>
          </a:p>
          <a:p>
            <a:pPr lvl="1"/>
            <a:r>
              <a:rPr lang="en-US" dirty="0"/>
              <a:t>Many embeddings for many papers</a:t>
            </a:r>
          </a:p>
          <a:p>
            <a:pPr lvl="1"/>
            <a:r>
              <a:rPr lang="en-US" dirty="0"/>
              <a:t>More models to be posted on </a:t>
            </a:r>
            <a:r>
              <a:rPr lang="en-US" dirty="0" err="1"/>
              <a:t>HuggingFace</a:t>
            </a:r>
            <a:endParaRPr lang="en-US" dirty="0"/>
          </a:p>
          <a:p>
            <a:pPr lvl="1"/>
            <a:r>
              <a:rPr lang="en-US" dirty="0"/>
              <a:t>Code to be posted on GitHub</a:t>
            </a:r>
          </a:p>
          <a:p>
            <a:r>
              <a:rPr lang="en-US" dirty="0"/>
              <a:t>Methods to compare and contrast across small (and large) collections of documents</a:t>
            </a:r>
          </a:p>
          <a:p>
            <a:r>
              <a:rPr lang="en-US" dirty="0"/>
              <a:t>Support incremental updates to embeddings based on citation graphs</a:t>
            </a:r>
          </a:p>
          <a:p>
            <a:r>
              <a:rPr lang="en-US" dirty="0"/>
              <a:t>Evaluation: Better numbers, as well as better benchmarks</a:t>
            </a:r>
          </a:p>
          <a:p>
            <a:r>
              <a:rPr lang="en-US" dirty="0"/>
              <a:t>Establish that combinations of text and links are better together (than either by itself)</a:t>
            </a:r>
          </a:p>
          <a:p>
            <a:r>
              <a:rPr lang="en-US" dirty="0"/>
              <a:t>Establish that citing sentences are useful</a:t>
            </a:r>
          </a:p>
          <a:p>
            <a:r>
              <a:rPr lang="en-US" dirty="0"/>
              <a:t>Improve methods for assigning papers to reviewers</a:t>
            </a:r>
          </a:p>
          <a:p>
            <a:r>
              <a:rPr lang="en-US" dirty="0"/>
              <a:t>Theory: Unified framework of deep nets and Linear Algebra</a:t>
            </a:r>
          </a:p>
        </p:txBody>
      </p:sp>
    </p:spTree>
    <p:extLst>
      <p:ext uri="{BB962C8B-B14F-4D97-AF65-F5344CB8AC3E}">
        <p14:creationId xmlns:p14="http://schemas.microsoft.com/office/powerpoint/2010/main" val="42433635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7F23AD50-3CE2-FECF-2E71-E44AFF6725F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Docs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are more similar</a:t>
                </a:r>
              </a:p>
            </p:txBody>
          </p:sp>
        </mc:Choice>
        <mc:Fallback xmlns="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7F23AD50-3CE2-FECF-2E71-E44AFF6725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112690B7-ED32-9942-2408-203FC33AA9FD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Index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112690B7-ED32-9942-2408-203FC33AA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3"/>
                <a:stretch>
                  <a:fillRect l="-1966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C44BFDA-282D-C656-459A-6D1608C02ED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Hamming Cosine    N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0       0.986   245,277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1       0.925    36,590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2       0.893    37,459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3       0.865    37,306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4       0.840    35,855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5       0.818    32,184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6       0.796    27,423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7       0.776    22.319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8       0.757    17,681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9       0.738    13,138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9F2E47B-B9DB-260A-624F-617FFAB95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Random Baseline (without index)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0EB2AAC-710E-F00D-BD15-439F3397255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Hamming Cosine     N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0       0.999    3,955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1       0.967      879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2       0.938    1,647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3       0.912    2,239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4       0.891    5,401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5       0.883    5,853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6       0.852    9,606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7       0.826   14,087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8       0.804   22,566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9       0.782   35,174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4011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B29344D-A131-2176-2CA7-4A57E2EEB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Code based on ANN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E4541B-962C-0251-A01D-6FBB462D3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Environment variables</a:t>
            </a:r>
          </a:p>
          <a:p>
            <a:pPr lvl="1"/>
            <a:r>
              <a:rPr lang="en-US" sz="2000" dirty="0"/>
              <a:t>query=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232040593</a:t>
            </a:r>
          </a:p>
          <a:p>
            <a:pPr lvl="1"/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=/work/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k.church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/JSALT-2023/</a:t>
            </a:r>
          </a:p>
          <a:p>
            <a:pPr lvl="1"/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=/work/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k.church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githubs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JSALT_Better_Together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src</a:t>
            </a:r>
            <a:endParaRPr lang="en-US" sz="20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specter=$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semantic_scholar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/embeddings/specter</a:t>
            </a:r>
          </a:p>
          <a:p>
            <a:pPr lvl="1"/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proposed=$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semantic_scholar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/embeddings/proposed</a:t>
            </a:r>
          </a:p>
          <a:p>
            <a:r>
              <a:rPr lang="en-US" sz="2400" dirty="0"/>
              <a:t>Find 5 papers near query (using both Specter and Proposed)</a:t>
            </a:r>
          </a:p>
          <a:p>
            <a:pPr lvl="1"/>
            <a:r>
              <a:rPr lang="en-US" sz="2000" dirty="0"/>
              <a:t>$</a:t>
            </a:r>
            <a:r>
              <a:rPr lang="en-US" sz="2000" dirty="0" err="1"/>
              <a:t>JSALTsrc</a:t>
            </a:r>
            <a:r>
              <a:rPr lang="en-US" sz="2000" dirty="0"/>
              <a:t>/</a:t>
            </a:r>
            <a:r>
              <a:rPr lang="en-US" sz="2000" dirty="0" err="1"/>
              <a:t>near.sh</a:t>
            </a:r>
            <a:r>
              <a:rPr lang="en-US" sz="2000" dirty="0"/>
              <a:t> $query 5</a:t>
            </a:r>
          </a:p>
          <a:p>
            <a:r>
              <a:rPr lang="en-US" sz="2400" dirty="0"/>
              <a:t>Under the covers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# Find 10 papers near query (using specter embedding)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echo $query | $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/C/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dir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$specter $specter/map $specter/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idx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.*.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&gt;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near.specter</a:t>
            </a: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cut -f1,3 &lt;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near.specter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| sort -nr -u | head</a:t>
            </a:r>
            <a:b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</a:b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# Same as above, but replace specter embedding with proposed embedding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echo $query | $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/C/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dir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$proposed $proposed/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idx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.*.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&gt;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near.proposed</a:t>
            </a: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cut -f1,3 &lt;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near.proposed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| sort -nr -u | head</a:t>
            </a:r>
          </a:p>
        </p:txBody>
      </p:sp>
    </p:spTree>
    <p:extLst>
      <p:ext uri="{BB962C8B-B14F-4D97-AF65-F5344CB8AC3E}">
        <p14:creationId xmlns:p14="http://schemas.microsoft.com/office/powerpoint/2010/main" val="32220136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EA163D-29D7-112E-752C-E8CFF973F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C Code: </a:t>
            </a:r>
            <a:r>
              <a:rPr lang="en-US" dirty="0">
                <a:solidFill>
                  <a:srgbClr val="090909"/>
                </a:solidFill>
                <a:effectLst/>
              </a:rPr>
              <a:t>$</a:t>
            </a:r>
            <a:r>
              <a:rPr lang="en-US" dirty="0" err="1">
                <a:solidFill>
                  <a:srgbClr val="090909"/>
                </a:solidFill>
                <a:effectLst/>
              </a:rPr>
              <a:t>JSALTsrc</a:t>
            </a:r>
            <a:r>
              <a:rPr lang="en-US" dirty="0">
                <a:solidFill>
                  <a:srgbClr val="090909"/>
                </a:solidFill>
                <a:effectLst/>
              </a:rPr>
              <a:t>/C/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28F129-E8F2-74FA-8A57-DF16234041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0535" y="1825625"/>
            <a:ext cx="5679265" cy="4351338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input query (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corpusId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vector_near_with_floats</a:t>
            </a:r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input vector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</a:t>
            </a:r>
            <a:endParaRPr lang="en-US" dirty="0">
              <a:solidFill>
                <a:srgbClr val="090909"/>
              </a:solidFill>
              <a:latin typeface="Menlo" panose="020B0609030804020204" pitchFamily="49" charset="0"/>
            </a:endParaRP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34C803F-1E12-7811-BEF8-1F3FA4DDD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57345" cy="4351338"/>
          </a:xfrm>
        </p:spPr>
        <p:txBody>
          <a:bodyPr/>
          <a:lstStyle/>
          <a:p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pairs_to_cos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input pairs of 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corpusIds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cos scores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id_to_floats</a:t>
            </a:r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input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</a:t>
            </a:r>
            <a:endParaRPr lang="en-US" dirty="0">
              <a:solidFill>
                <a:srgbClr val="090909"/>
              </a:solidFill>
              <a:latin typeface="Menlo" panose="020B0609030804020204" pitchFamily="49" charset="0"/>
            </a:endParaRP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output vectors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3476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E8E9E5-5F8B-0559-3672-E06DA38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Tutorial on Basic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D97E86-1DAC-BA70-314D-45C669EC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Semantic Scholar API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GitHub: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https://github.com/kwchurch/JSALT_Better_Together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Nets: Standard 3-step Recipe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Plug for ACL-2022 Tutorial (GFT = General Fine-Tuning)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GNNs: Fine-Tune BERT-like models with Graphs (Citations)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Challenge: Use citations at inference time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Approximate Nearest Neighbors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Linear Algebra</a:t>
            </a:r>
          </a:p>
          <a:p>
            <a:r>
              <a:rPr lang="en-US" dirty="0"/>
              <a:t>Node2vec/</a:t>
            </a:r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2208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682" name="Rectangle 2"/>
          <p:cNvSpPr>
            <a:spLocks noGrp="1" noChangeArrowheads="1"/>
          </p:cNvSpPr>
          <p:nvPr>
            <p:ph type="title"/>
          </p:nvPr>
        </p:nvSpPr>
        <p:spPr>
          <a:xfrm>
            <a:off x="1284972" y="176463"/>
            <a:ext cx="9986210" cy="1143000"/>
          </a:xfrm>
        </p:spPr>
        <p:txBody>
          <a:bodyPr>
            <a:noAutofit/>
          </a:bodyPr>
          <a:lstStyle/>
          <a:p>
            <a:r>
              <a:rPr lang="en-US" dirty="0" err="1">
                <a:ea typeface="Times New Roman" charset="0"/>
                <a:cs typeface="Times New Roman" charset="0"/>
              </a:rPr>
              <a:t>Bellcore’s</a:t>
            </a:r>
            <a:r>
              <a:rPr lang="en-US" dirty="0">
                <a:ea typeface="Times New Roman" charset="0"/>
                <a:cs typeface="Times New Roman" charset="0"/>
              </a:rPr>
              <a:t> Example: Bag of Words + SVD</a:t>
            </a:r>
            <a:br>
              <a:rPr lang="en-US" sz="3600" dirty="0">
                <a:ea typeface="Times New Roman" charset="0"/>
                <a:cs typeface="Times New Roman" charset="0"/>
              </a:rPr>
            </a:br>
            <a:r>
              <a:rPr lang="en-US" sz="2400" dirty="0">
                <a:ea typeface="Times New Roman" charset="0"/>
                <a:cs typeface="Times New Roman" charset="0"/>
                <a:hlinkClick r:id="rId2"/>
              </a:rPr>
              <a:t>http://wordvec.colorado.edu/papers/Deerwester_1990.pdf</a:t>
            </a:r>
            <a:r>
              <a:rPr lang="en-US" sz="2400" dirty="0">
                <a:ea typeface="Times New Roman" charset="0"/>
                <a:cs typeface="Times New Roman" charset="0"/>
              </a:rPr>
              <a:t> </a:t>
            </a:r>
            <a:endParaRPr lang="en-US" sz="3600" dirty="0"/>
          </a:p>
        </p:txBody>
      </p:sp>
      <p:sp>
        <p:nvSpPr>
          <p:cNvPr id="967683" name="Text Box 3"/>
          <p:cNvSpPr txBox="1">
            <a:spLocks noChangeArrowheads="1"/>
          </p:cNvSpPr>
          <p:nvPr/>
        </p:nvSpPr>
        <p:spPr bwMode="auto">
          <a:xfrm>
            <a:off x="1676400" y="1524001"/>
            <a:ext cx="8915400" cy="4154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688975" indent="-688975">
              <a:spcBef>
                <a:spcPct val="50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c1	Human machine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interface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for Lab ABC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computer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applications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c2	A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survey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 user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opinion of computer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 response time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c3	The EPS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user interface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management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c4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human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engineering testing of EPS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c5	Relation of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user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-perceived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response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time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to error measurement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m1	The generation of random, binary, unordered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m2	The intersection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of paths in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m3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 minors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IV: Widths of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and well-quasi-ordering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m4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 minors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: A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 survey</a:t>
            </a:r>
            <a:endParaRPr lang="en-US" sz="2400" dirty="0">
              <a:latin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752600" y="3886200"/>
            <a:ext cx="8458200" cy="158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ure 16.png"/>
          <p:cNvPicPr>
            <a:picLocks noChangeAspect="1"/>
          </p:cNvPicPr>
          <p:nvPr/>
        </p:nvPicPr>
        <p:blipFill>
          <a:blip r:embed="rId2"/>
          <a:srcRect l="25833" t="18000" r="28333" b="18000"/>
          <a:stretch>
            <a:fillRect/>
          </a:stretch>
        </p:blipFill>
        <p:spPr>
          <a:xfrm>
            <a:off x="2667000" y="838200"/>
            <a:ext cx="6858000" cy="59851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dirty="0"/>
              <a:t>Term by Document Matrix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524000" y="4953000"/>
            <a:ext cx="9448800" cy="158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16200000" flipV="1">
            <a:off x="2708767" y="3998422"/>
            <a:ext cx="5710844" cy="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524000" y="5334000"/>
            <a:ext cx="9448800" cy="1588"/>
          </a:xfrm>
          <a:prstGeom prst="line">
            <a:avLst/>
          </a:prstGeom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 Reduction in 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/>
              <a:t>"</a:t>
            </a:r>
            <a:r>
              <a:rPr lang="en-US" dirty="0" err="1"/>
              <a:t>bellcore</a:t>
            </a:r>
            <a:r>
              <a:rPr lang="en-US" dirty="0"/>
              <a:t>"&lt;-</a:t>
            </a:r>
          </a:p>
          <a:p>
            <a:pPr>
              <a:buNone/>
            </a:pPr>
            <a:r>
              <a:rPr lang="en-US" dirty="0"/>
              <a:t>structure(.Data = c(1, 1, 1, 0, 0, 0, 0, 0, 0, 0, 0, 0, 0, 0, 1, 1, 1, 1,</a:t>
            </a:r>
          </a:p>
          <a:p>
            <a:pPr>
              <a:buNone/>
            </a:pPr>
            <a:r>
              <a:rPr lang="en-US" dirty="0"/>
              <a:t>1, 0, 1, 0, 0, 0, 0, 1, 0, 1, 1, 0, 0, 1, 0, 0, 0, 0, 1, 0, 0, 0, 2, 0,</a:t>
            </a:r>
          </a:p>
          <a:p>
            <a:pPr>
              <a:buNone/>
            </a:pPr>
            <a:r>
              <a:rPr lang="en-US" dirty="0"/>
              <a:t>0, 1, 0, 0, 0, 0, 0, 0, 0, 1, 0, 1, 1, 0, 0, 0, 0, 0, 0, 0, 0, 0, 0,</a:t>
            </a:r>
          </a:p>
          <a:p>
            <a:pPr>
              <a:buNone/>
            </a:pPr>
            <a:r>
              <a:rPr lang="en-US" dirty="0"/>
              <a:t>0, 0, 0, 0, 1, 0, 0, 0, 0, 0, 0, 0, 0, 0, 0, 0, 1, 1, 0, 0, 0, 0, 0,</a:t>
            </a:r>
          </a:p>
          <a:p>
            <a:pPr>
              <a:buNone/>
            </a:pPr>
            <a:r>
              <a:rPr lang="en-US" dirty="0"/>
              <a:t>0, 0, 0, 0, 0, 1, 1, 1, 0, 0, 0, 0, 0, 0, 0, 0, 1, 0, 1, 1), </a:t>
            </a:r>
          </a:p>
          <a:p>
            <a:pPr>
              <a:buNone/>
            </a:pPr>
            <a:r>
              <a:rPr lang="en-US" dirty="0"/>
              <a:t>.Dim = c(12, 9), </a:t>
            </a:r>
          </a:p>
          <a:p>
            <a:pPr>
              <a:buNone/>
            </a:pPr>
            <a:r>
              <a:rPr lang="en-US" dirty="0"/>
              <a:t>.</a:t>
            </a:r>
            <a:r>
              <a:rPr lang="en-US" dirty="0" err="1"/>
              <a:t>Dimnames</a:t>
            </a:r>
            <a:r>
              <a:rPr lang="en-US" dirty="0"/>
              <a:t> = list(c("human", "interface", "computer", "user",</a:t>
            </a:r>
          </a:p>
          <a:p>
            <a:pPr>
              <a:buNone/>
            </a:pPr>
            <a:r>
              <a:rPr lang="en-US" dirty="0"/>
              <a:t>"system", "response", "time", "EPS", "survey", "trees", "graph",</a:t>
            </a:r>
          </a:p>
          <a:p>
            <a:pPr>
              <a:buNone/>
            </a:pPr>
            <a:r>
              <a:rPr lang="en-US" dirty="0"/>
              <a:t>"minors"), </a:t>
            </a:r>
          </a:p>
          <a:p>
            <a:pPr>
              <a:buNone/>
            </a:pPr>
            <a:r>
              <a:rPr lang="en-US" dirty="0"/>
              <a:t>c("c1", "c2", "c3", "c4", "c5", "m1", "m2", "m3", "m4")))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46F429-F015-77B3-E3F8-503FD42762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/>
              <a:t>b = </a:t>
            </a:r>
            <a:r>
              <a:rPr lang="en-US" dirty="0" err="1"/>
              <a:t>svd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b2 = </a:t>
            </a:r>
            <a:r>
              <a:rPr lang="en-US" dirty="0" err="1"/>
              <a:t>b$u</a:t>
            </a:r>
            <a:r>
              <a:rPr lang="en-US" dirty="0"/>
              <a:t>[,1:2] %*% </a:t>
            </a:r>
            <a:r>
              <a:rPr lang="en-US" dirty="0" err="1"/>
              <a:t>diag</a:t>
            </a:r>
            <a:r>
              <a:rPr lang="en-US" dirty="0"/>
              <a:t>(</a:t>
            </a:r>
            <a:r>
              <a:rPr lang="en-US" dirty="0" err="1"/>
              <a:t>b$d</a:t>
            </a:r>
            <a:r>
              <a:rPr lang="en-US" dirty="0"/>
              <a:t>[1:2]) %*% t(</a:t>
            </a:r>
            <a:r>
              <a:rPr lang="en-US" dirty="0" err="1"/>
              <a:t>b$v</a:t>
            </a:r>
            <a:r>
              <a:rPr lang="en-US" dirty="0"/>
              <a:t>[,1:2])</a:t>
            </a:r>
          </a:p>
          <a:p>
            <a:pPr>
              <a:buNone/>
            </a:pPr>
            <a:r>
              <a:rPr lang="en-US" dirty="0" err="1"/>
              <a:t>dimnames</a:t>
            </a:r>
            <a:r>
              <a:rPr lang="en-US" dirty="0"/>
              <a:t>(b2) = </a:t>
            </a:r>
            <a:r>
              <a:rPr lang="en-US" dirty="0" err="1"/>
              <a:t>dimnames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=c(2,2))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(t(</a:t>
            </a:r>
            <a:r>
              <a:rPr lang="en-US" dirty="0" err="1"/>
              <a:t>bellcore</a:t>
            </a:r>
            <a:r>
              <a:rPr lang="en-US" dirty="0"/>
              <a:t>)))))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(b2))))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(t(b2)))))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4130956" y="268821"/>
            <a:ext cx="7928009" cy="5662864"/>
          </a:xfrm>
          <a:prstGeom prst="rect">
            <a:avLst/>
          </a:prstGeom>
        </p:spPr>
      </p:pic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CAB189C-745C-255D-E4D7-F0041B8F910B}"/>
              </a:ext>
            </a:extLst>
          </p:cNvPr>
          <p:cNvSpPr txBox="1">
            <a:spLocks/>
          </p:cNvSpPr>
          <p:nvPr/>
        </p:nvSpPr>
        <p:spPr>
          <a:xfrm>
            <a:off x="313623" y="208581"/>
            <a:ext cx="3954378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b = </a:t>
            </a:r>
            <a:r>
              <a:rPr lang="en-US" sz="1400" dirty="0" err="1"/>
              <a:t>svd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b2 = </a:t>
            </a:r>
            <a:r>
              <a:rPr lang="en-US" sz="1400" dirty="0" err="1"/>
              <a:t>b$u</a:t>
            </a:r>
            <a:r>
              <a:rPr lang="en-US" sz="1400" dirty="0"/>
              <a:t>[,1:2] %*% </a:t>
            </a:r>
            <a:r>
              <a:rPr lang="en-US" sz="1400" dirty="0" err="1"/>
              <a:t>diag</a:t>
            </a:r>
            <a:r>
              <a:rPr lang="en-US" sz="1400" dirty="0"/>
              <a:t>(</a:t>
            </a:r>
            <a:r>
              <a:rPr lang="en-US" sz="1400" dirty="0" err="1"/>
              <a:t>b$d</a:t>
            </a:r>
            <a:r>
              <a:rPr lang="en-US" sz="1400" dirty="0"/>
              <a:t>[1:2]) %*% t(</a:t>
            </a:r>
            <a:r>
              <a:rPr lang="en-US" sz="1400" dirty="0" err="1"/>
              <a:t>b$v</a:t>
            </a:r>
            <a:r>
              <a:rPr lang="en-US" sz="1400" dirty="0"/>
              <a:t>[,1:2])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 err="1"/>
              <a:t>dimnames</a:t>
            </a:r>
            <a:r>
              <a:rPr lang="en-US" sz="1400" dirty="0"/>
              <a:t>(b2) = </a:t>
            </a:r>
            <a:r>
              <a:rPr lang="en-US" sz="1400" dirty="0" err="1"/>
              <a:t>dimnames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par(</a:t>
            </a:r>
            <a:r>
              <a:rPr lang="en-US" sz="1400" dirty="0" err="1"/>
              <a:t>mfrow</a:t>
            </a:r>
            <a:r>
              <a:rPr lang="en-US" sz="1400" dirty="0"/>
              <a:t>=c(2,2))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(t(</a:t>
            </a:r>
            <a:r>
              <a:rPr lang="en-US" sz="1400" dirty="0" err="1"/>
              <a:t>bellcore</a:t>
            </a:r>
            <a:r>
              <a:rPr lang="en-US" sz="1400" dirty="0"/>
              <a:t>)))))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(b2))))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(t(b2)))))</a:t>
            </a:r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EFDA0A31-3117-B627-8674-ED8AC9B44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73" y="3178628"/>
            <a:ext cx="3749505" cy="321626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C213062-231D-CFA0-9CCF-E4089E24C3DC}"/>
              </a:ext>
            </a:extLst>
          </p:cNvPr>
          <p:cNvCxnSpPr>
            <a:cxnSpLocks/>
          </p:cNvCxnSpPr>
          <p:nvPr/>
        </p:nvCxnSpPr>
        <p:spPr>
          <a:xfrm flipV="1">
            <a:off x="6146576" y="3624943"/>
            <a:ext cx="0" cy="14817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D199DC-E2D9-B936-E183-0C89704673D5}"/>
              </a:ext>
            </a:extLst>
          </p:cNvPr>
          <p:cNvCxnSpPr>
            <a:cxnSpLocks/>
          </p:cNvCxnSpPr>
          <p:nvPr/>
        </p:nvCxnSpPr>
        <p:spPr>
          <a:xfrm flipV="1">
            <a:off x="10702247" y="3624943"/>
            <a:ext cx="0" cy="14817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3826" name="Picture 2"/>
          <p:cNvPicPr>
            <a:picLocks noChangeAspect="1" noChangeArrowheads="1"/>
          </p:cNvPicPr>
          <p:nvPr/>
        </p:nvPicPr>
        <p:blipFill>
          <a:blip r:embed="rId2"/>
          <a:srcRect l="11774" t="16058" r="4236" b="4770"/>
          <a:stretch>
            <a:fillRect/>
          </a:stretch>
        </p:blipFill>
        <p:spPr bwMode="auto">
          <a:xfrm>
            <a:off x="1752600" y="381000"/>
            <a:ext cx="8153400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73831" name="Oval 7"/>
          <p:cNvSpPr>
            <a:spLocks noChangeArrowheads="1"/>
          </p:cNvSpPr>
          <p:nvPr/>
        </p:nvSpPr>
        <p:spPr bwMode="auto">
          <a:xfrm>
            <a:off x="5181600" y="3810000"/>
            <a:ext cx="152400" cy="152400"/>
          </a:xfrm>
          <a:prstGeom prst="ellipse">
            <a:avLst/>
          </a:prstGeom>
          <a:solidFill>
            <a:srgbClr val="0000CC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3833" name="Text Box 9"/>
          <p:cNvSpPr txBox="1">
            <a:spLocks noChangeArrowheads="1"/>
          </p:cNvSpPr>
          <p:nvPr/>
        </p:nvSpPr>
        <p:spPr bwMode="auto">
          <a:xfrm>
            <a:off x="1778000" y="4019551"/>
            <a:ext cx="3124200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•   term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   document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   query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---  cosine &gt; 0.9</a:t>
            </a:r>
            <a:endParaRPr lang="en-US">
              <a:latin typeface="Times New Roman" charset="0"/>
            </a:endParaRPr>
          </a:p>
        </p:txBody>
      </p:sp>
      <p:sp>
        <p:nvSpPr>
          <p:cNvPr id="973834" name="Oval 10"/>
          <p:cNvSpPr>
            <a:spLocks noChangeArrowheads="1"/>
          </p:cNvSpPr>
          <p:nvPr/>
        </p:nvSpPr>
        <p:spPr bwMode="auto">
          <a:xfrm>
            <a:off x="1901825" y="5310188"/>
            <a:ext cx="152400" cy="152400"/>
          </a:xfrm>
          <a:prstGeom prst="ellipse">
            <a:avLst/>
          </a:prstGeom>
          <a:solidFill>
            <a:srgbClr val="0000CC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3835" name="Rectangle 11"/>
          <p:cNvSpPr>
            <a:spLocks noChangeArrowheads="1"/>
          </p:cNvSpPr>
          <p:nvPr/>
        </p:nvSpPr>
        <p:spPr bwMode="auto">
          <a:xfrm>
            <a:off x="1900238" y="4797426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6" name="Rectangle 12"/>
          <p:cNvSpPr>
            <a:spLocks noChangeArrowheads="1"/>
          </p:cNvSpPr>
          <p:nvPr/>
        </p:nvSpPr>
        <p:spPr bwMode="auto">
          <a:xfrm>
            <a:off x="4962526" y="7731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7" name="Rectangle 13"/>
          <p:cNvSpPr>
            <a:spLocks noChangeArrowheads="1"/>
          </p:cNvSpPr>
          <p:nvPr/>
        </p:nvSpPr>
        <p:spPr bwMode="auto">
          <a:xfrm>
            <a:off x="5305426" y="119856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8" name="Rectangle 14"/>
          <p:cNvSpPr>
            <a:spLocks noChangeArrowheads="1"/>
          </p:cNvSpPr>
          <p:nvPr/>
        </p:nvSpPr>
        <p:spPr bwMode="auto">
          <a:xfrm>
            <a:off x="4910138" y="165100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9" name="Rectangle 15"/>
          <p:cNvSpPr>
            <a:spLocks noChangeArrowheads="1"/>
          </p:cNvSpPr>
          <p:nvPr/>
        </p:nvSpPr>
        <p:spPr bwMode="auto">
          <a:xfrm>
            <a:off x="4852988" y="283845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0" name="Rectangle 16"/>
          <p:cNvSpPr>
            <a:spLocks noChangeArrowheads="1"/>
          </p:cNvSpPr>
          <p:nvPr/>
        </p:nvSpPr>
        <p:spPr bwMode="auto">
          <a:xfrm>
            <a:off x="6477001" y="3276601"/>
            <a:ext cx="74613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1" name="Rectangle 17"/>
          <p:cNvSpPr>
            <a:spLocks noChangeArrowheads="1"/>
          </p:cNvSpPr>
          <p:nvPr/>
        </p:nvSpPr>
        <p:spPr bwMode="auto">
          <a:xfrm>
            <a:off x="5992813" y="404495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2" name="Rectangle 18"/>
          <p:cNvSpPr>
            <a:spLocks noChangeArrowheads="1"/>
          </p:cNvSpPr>
          <p:nvPr/>
        </p:nvSpPr>
        <p:spPr bwMode="auto">
          <a:xfrm>
            <a:off x="7543801" y="4391026"/>
            <a:ext cx="74613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3" name="Rectangle 19"/>
          <p:cNvSpPr>
            <a:spLocks noChangeArrowheads="1"/>
          </p:cNvSpPr>
          <p:nvPr/>
        </p:nvSpPr>
        <p:spPr bwMode="auto">
          <a:xfrm>
            <a:off x="8020051" y="49133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4" name="Rectangle 20"/>
          <p:cNvSpPr>
            <a:spLocks noChangeArrowheads="1"/>
          </p:cNvSpPr>
          <p:nvPr/>
        </p:nvSpPr>
        <p:spPr bwMode="auto">
          <a:xfrm>
            <a:off x="8388351" y="29702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5" name="Text Box 21"/>
          <p:cNvSpPr txBox="1">
            <a:spLocks noChangeArrowheads="1"/>
          </p:cNvSpPr>
          <p:nvPr/>
        </p:nvSpPr>
        <p:spPr bwMode="auto">
          <a:xfrm>
            <a:off x="2514600" y="1600201"/>
            <a:ext cx="20574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  <a:latin typeface="Times New Roman" charset="0"/>
              </a:rPr>
              <a:t>Latent concept vector space</a:t>
            </a:r>
          </a:p>
        </p:txBody>
      </p:sp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776B1E-8361-8FD0-816E-3D69951AC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Walks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C1D8B05-37CF-20AE-A327-CE1BC7B877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737153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ℬ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dirty="0"/>
                  <a:t> be a Boolean Matrix (aka, adjacency matrix)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iff</a:t>
                </a:r>
                <a:r>
                  <a:rPr lang="en-US" dirty="0"/>
                  <a:t> there is an edge from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0: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1: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Paths of length 2: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Transitive Closure: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Random Walk: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/>
                  <a:t> , 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/>
                  <a:t> is a normalized version of graph,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>
                    <a:hlinkClick r:id="rId2"/>
                  </a:rPr>
                  <a:t>https://github.com/VHRanger/nodevectors/blob/master/nodevectors/prone.py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b="0" i="0" dirty="0">
                    <a:effectLst/>
                    <a:latin typeface="ui-monospace"/>
                  </a:rPr>
                  <a:t>C1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 </a:t>
                </a:r>
                <a:r>
                  <a:rPr lang="en-US" b="0" i="0" dirty="0">
                    <a:effectLst/>
                    <a:latin typeface="ui-monospace"/>
                  </a:rPr>
                  <a:t>=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 </a:t>
                </a:r>
                <a:r>
                  <a:rPr lang="en-US" b="0" i="0" dirty="0" err="1">
                    <a:solidFill>
                      <a:srgbClr val="1F2328"/>
                    </a:solidFill>
                    <a:effectLst/>
                    <a:latin typeface="ui-monospace"/>
                  </a:rPr>
                  <a:t>preprocessing.</a:t>
                </a:r>
                <a:r>
                  <a:rPr lang="en-US" b="0" i="0" dirty="0" err="1">
                    <a:effectLst/>
                    <a:latin typeface="ui-monospace"/>
                  </a:rPr>
                  <a:t>normalize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(</a:t>
                </a:r>
                <a:r>
                  <a:rPr lang="en-US" b="0" i="0" dirty="0">
                    <a:effectLst/>
                    <a:latin typeface="ui-monospace"/>
                  </a:rPr>
                  <a:t>G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, </a:t>
                </a:r>
                <a:r>
                  <a:rPr lang="en-US" b="0" i="0" dirty="0">
                    <a:effectLst/>
                    <a:latin typeface="ui-monospace"/>
                  </a:rPr>
                  <a:t>"l1"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)</a:t>
                </a:r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C1D8B05-37CF-20AE-A327-CE1BC7B877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737153" cy="4351338"/>
              </a:xfrm>
              <a:blipFill>
                <a:blip r:embed="rId3"/>
                <a:stretch>
                  <a:fillRect l="-945" t="-2326" r="-826" b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9A2929A-EC19-A51E-410F-AD2BFF838CD0}"/>
              </a:ext>
            </a:extLst>
          </p:cNvPr>
          <p:cNvSpPr txBox="1"/>
          <p:nvPr/>
        </p:nvSpPr>
        <p:spPr>
          <a:xfrm>
            <a:off x="5639681" y="2973121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69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B949C-0EBB-90E2-C10F-A4B5460A5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508" y="272450"/>
            <a:ext cx="6514070" cy="817949"/>
          </a:xfrm>
        </p:spPr>
        <p:txBody>
          <a:bodyPr/>
          <a:lstStyle/>
          <a:p>
            <a:r>
              <a:rPr lang="en-US" dirty="0"/>
              <a:t>Example of Rank Retrieval</a:t>
            </a:r>
          </a:p>
        </p:txBody>
      </p:sp>
      <p:pic>
        <p:nvPicPr>
          <p:cNvPr id="5" name="Content Placeholder 4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784D4E5C-30C5-A192-58D1-70B54A5AF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2672" y="1183074"/>
            <a:ext cx="9806655" cy="5582250"/>
          </a:xfrm>
        </p:spPr>
      </p:pic>
    </p:spTree>
    <p:extLst>
      <p:ext uri="{BB962C8B-B14F-4D97-AF65-F5344CB8AC3E}">
        <p14:creationId xmlns:p14="http://schemas.microsoft.com/office/powerpoint/2010/main" val="35594923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E3473-0391-877F-999B-70BA29B9A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Graph Laplacians</a:t>
            </a:r>
            <a:br>
              <a:rPr lang="en-US" dirty="0"/>
            </a:br>
            <a:r>
              <a:rPr lang="en-US" sz="3600" dirty="0">
                <a:hlinkClick r:id="rId2"/>
              </a:rPr>
              <a:t>https://www.cs.mcgill.ca/~wlh/grl_book/files/GRL_Book.pdf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904AF3-F08A-EBB6-2816-8A9FA0D502AC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Unnormalized Laplacians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−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/>
                  <a:t>: Laplacian matrix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: Adjacency matrix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/>
                  <a:t>: Degree matrix </a:t>
                </a:r>
              </a:p>
              <a:p>
                <a:pPr lvl="2"/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diagonal matrix, with degree (fanout) of each node along diagonal)</a:t>
                </a:r>
              </a:p>
              <a:p>
                <a:r>
                  <a:rPr lang="en-US" dirty="0"/>
                  <a:t>Normalized Laplacians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𝑠𝑦𝑚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904AF3-F08A-EBB6-2816-8A9FA0D502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l="-1956" t="-151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6E979E-182A-466C-7C27-3B6CE30F32F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Applications of Laplacians</a:t>
            </a:r>
          </a:p>
          <a:p>
            <a:pPr lvl="1"/>
            <a:r>
              <a:rPr lang="en-US" dirty="0"/>
              <a:t>There are connections with</a:t>
            </a:r>
          </a:p>
          <a:p>
            <a:pPr lvl="2"/>
            <a:r>
              <a:rPr lang="en-US" dirty="0"/>
              <a:t>Graph Cuts</a:t>
            </a:r>
          </a:p>
          <a:p>
            <a:pPr lvl="2"/>
            <a:r>
              <a:rPr lang="en-US" dirty="0"/>
              <a:t>Spectral Clustering</a:t>
            </a:r>
          </a:p>
          <a:p>
            <a:pPr lvl="2"/>
            <a:r>
              <a:rPr lang="en-US" dirty="0"/>
              <a:t>Random Walks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5121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screenshot, font, document&#10;&#10;Description automatically generated">
            <a:extLst>
              <a:ext uri="{FF2B5EF4-FFF2-40B4-BE49-F238E27FC236}">
                <a16:creationId xmlns:a16="http://schemas.microsoft.com/office/drawing/2014/main" id="{313BE0C1-1821-EABC-16B6-5F8F08F3A4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26747"/>
            <a:ext cx="8054591" cy="511131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D4187F-5411-A375-75ED-2D59BA53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Laplacians and Spectral Clustering</a:t>
            </a:r>
            <a:br>
              <a:rPr lang="en-US" sz="3200" dirty="0"/>
            </a:br>
            <a:r>
              <a:rPr lang="en-US" sz="3200" dirty="0">
                <a:hlinkClick r:id="rId3"/>
              </a:rPr>
              <a:t>https://www.cs.mcgill.ca/~wlh/grl_book/files/GRL_Book.pdf</a:t>
            </a:r>
            <a:r>
              <a:rPr lang="en-US" sz="3200" dirty="0"/>
              <a:t> </a:t>
            </a:r>
          </a:p>
        </p:txBody>
      </p:sp>
      <p:sp>
        <p:nvSpPr>
          <p:cNvPr id="6" name="Google Shape;259;p22">
            <a:extLst>
              <a:ext uri="{FF2B5EF4-FFF2-40B4-BE49-F238E27FC236}">
                <a16:creationId xmlns:a16="http://schemas.microsoft.com/office/drawing/2014/main" id="{0E5A65CF-D679-E4F4-1C7C-29CCBCAAB987}"/>
              </a:ext>
            </a:extLst>
          </p:cNvPr>
          <p:cNvSpPr/>
          <p:nvPr/>
        </p:nvSpPr>
        <p:spPr>
          <a:xfrm>
            <a:off x="8842549" y="4636853"/>
            <a:ext cx="2692959" cy="2010131"/>
          </a:xfrm>
          <a:prstGeom prst="wedgeRoundRectCallout">
            <a:avLst>
              <a:gd name="adj1" fmla="val -118134"/>
              <a:gd name="adj2" fmla="val 4219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K-means is useful on many embeddings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(Specter)</a:t>
            </a: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934269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83135-EF65-1D48-9DA0-772CC1E0B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to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7455D-B834-CA56-879A-49C64FC8F5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  <a:p>
            <a:r>
              <a:rPr lang="en-US" dirty="0"/>
              <a:t>K-means</a:t>
            </a:r>
          </a:p>
          <a:p>
            <a:r>
              <a:rPr lang="en-US" dirty="0"/>
              <a:t>Graph Cuts, </a:t>
            </a:r>
            <a:r>
              <a:rPr lang="en-US" dirty="0" err="1"/>
              <a:t>RatioCut</a:t>
            </a:r>
            <a:r>
              <a:rPr lang="en-US" dirty="0"/>
              <a:t>, Diameter, Conductance</a:t>
            </a:r>
          </a:p>
          <a:p>
            <a:r>
              <a:rPr lang="en-US" dirty="0"/>
              <a:t>Sparse matrix packages:</a:t>
            </a:r>
          </a:p>
          <a:p>
            <a:pPr lvl="1"/>
            <a:r>
              <a:rPr lang="en-US" dirty="0" err="1"/>
              <a:t>scipy.sparse</a:t>
            </a:r>
            <a:endParaRPr lang="en-US" dirty="0"/>
          </a:p>
          <a:p>
            <a:pPr lvl="1"/>
            <a:r>
              <a:rPr lang="en-US" dirty="0" err="1"/>
              <a:t>networkx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EDAE83F-E140-564E-CD62-E6A02CB011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61182" y="212865"/>
            <a:ext cx="4817552" cy="4351338"/>
          </a:xfrm>
          <a:ln>
            <a:solidFill>
              <a:schemeClr val="accent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A3BF2F-FA11-A96A-51CD-B1896E74F8AE}"/>
              </a:ext>
            </a:extLst>
          </p:cNvPr>
          <p:cNvSpPr txBox="1"/>
          <p:nvPr/>
        </p:nvSpPr>
        <p:spPr>
          <a:xfrm>
            <a:off x="70342" y="6300392"/>
            <a:ext cx="6491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https://networkx.org/documentation/stable/reference/linalg.html</a:t>
            </a:r>
            <a:r>
              <a:rPr lang="en-US" dirty="0"/>
              <a:t> </a:t>
            </a: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969F119-EE63-D22C-57BD-B955329B0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7135" y="3209173"/>
            <a:ext cx="5181599" cy="346055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3086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E8E9E5-5F8B-0559-3672-E06DA38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Tutorial on Basic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D97E86-1DAC-BA70-314D-45C669EC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GNNs: Fine-Tune BERT-like models with Graphs (Citations)</a:t>
            </a:r>
          </a:p>
          <a:p>
            <a:pPr lvl="1"/>
            <a:r>
              <a:rPr lang="en-US" dirty="0"/>
              <a:t>Challenge: Use citations at inference time</a:t>
            </a:r>
          </a:p>
          <a:p>
            <a:r>
              <a:rPr lang="en-US" dirty="0"/>
              <a:t>Semantic Scholar API</a:t>
            </a:r>
          </a:p>
          <a:p>
            <a:pPr lvl="1"/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https://github.com/kwchurch/JSALT_Better_Together</a:t>
            </a:r>
            <a:r>
              <a:rPr lang="en-US" dirty="0"/>
              <a:t> </a:t>
            </a:r>
          </a:p>
          <a:p>
            <a:r>
              <a:rPr lang="en-US" dirty="0"/>
              <a:t>Deep Nets: Standard 3-step Recipe</a:t>
            </a:r>
          </a:p>
          <a:p>
            <a:pPr lvl="1"/>
            <a:r>
              <a:rPr lang="en-US" dirty="0"/>
              <a:t>Plug for ACL-2022 Tutorial (GFT = General Fine-Tuning)</a:t>
            </a:r>
          </a:p>
          <a:p>
            <a:r>
              <a:rPr lang="en-US" dirty="0"/>
              <a:t>Approximate Nearest Neighbors</a:t>
            </a:r>
          </a:p>
          <a:p>
            <a:r>
              <a:rPr lang="en-US" dirty="0"/>
              <a:t>Linear Algebra</a:t>
            </a:r>
          </a:p>
          <a:p>
            <a:r>
              <a:rPr lang="en-US" dirty="0"/>
              <a:t>Node2vec/</a:t>
            </a:r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379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font, screenshot, document&#10;&#10;Description automatically generated">
            <a:extLst>
              <a:ext uri="{FF2B5EF4-FFF2-40B4-BE49-F238E27FC236}">
                <a16:creationId xmlns:a16="http://schemas.microsoft.com/office/drawing/2014/main" id="{02AAA0AD-2709-71E8-2994-F160BD1C032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b="68122"/>
          <a:stretch/>
        </p:blipFill>
        <p:spPr>
          <a:xfrm>
            <a:off x="345988" y="194362"/>
            <a:ext cx="11468847" cy="2863935"/>
          </a:xfrm>
        </p:spPr>
      </p:pic>
      <p:pic>
        <p:nvPicPr>
          <p:cNvPr id="6" name="Content Placeholder 4" descr="A picture containing text, font, screenshot, document&#10;&#10;Description automatically generated">
            <a:extLst>
              <a:ext uri="{FF2B5EF4-FFF2-40B4-BE49-F238E27FC236}">
                <a16:creationId xmlns:a16="http://schemas.microsoft.com/office/drawing/2014/main" id="{E7440E73-FA36-8DAF-DB7B-7DF81ABB85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806"/>
          <a:stretch/>
        </p:blipFill>
        <p:spPr>
          <a:xfrm>
            <a:off x="259080" y="3101546"/>
            <a:ext cx="11476616" cy="253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67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BAD9-67F3-AC8C-6080-98612AFB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38" y="1588444"/>
            <a:ext cx="4155835" cy="759340"/>
          </a:xfrm>
        </p:spPr>
        <p:txBody>
          <a:bodyPr/>
          <a:lstStyle/>
          <a:p>
            <a:r>
              <a:rPr lang="en-US" dirty="0"/>
              <a:t>Missing Abstracts</a:t>
            </a:r>
          </a:p>
        </p:txBody>
      </p:sp>
      <p:pic>
        <p:nvPicPr>
          <p:cNvPr id="5" name="Content Placeholder 4" descr="A picture containing text, screenshot, font, circle&#10;&#10;Description automatically generated">
            <a:extLst>
              <a:ext uri="{FF2B5EF4-FFF2-40B4-BE49-F238E27FC236}">
                <a16:creationId xmlns:a16="http://schemas.microsoft.com/office/drawing/2014/main" id="{A0B59AF2-A899-7292-2C13-9510471B4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4035" y="76479"/>
            <a:ext cx="6942592" cy="6565277"/>
          </a:xfr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1E241B1-6A17-3491-6565-40515497893B}"/>
              </a:ext>
            </a:extLst>
          </p:cNvPr>
          <p:cNvSpPr txBox="1">
            <a:spLocks/>
          </p:cNvSpPr>
          <p:nvPr/>
        </p:nvSpPr>
        <p:spPr>
          <a:xfrm>
            <a:off x="399380" y="2581103"/>
            <a:ext cx="5266193" cy="90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Challenge: Missing and/or Corrupted Features </a:t>
            </a:r>
          </a:p>
        </p:txBody>
      </p:sp>
    </p:spTree>
    <p:extLst>
      <p:ext uri="{BB962C8B-B14F-4D97-AF65-F5344CB8AC3E}">
        <p14:creationId xmlns:p14="http://schemas.microsoft.com/office/powerpoint/2010/main" val="560185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4CC05D70-843E-B2DA-8334-9C0C464D3E6F}"/>
              </a:ext>
            </a:extLst>
          </p:cNvPr>
          <p:cNvGraphicFramePr>
            <a:graphicFrameLocks noGrp="1"/>
          </p:cNvGraphicFramePr>
          <p:nvPr>
            <p:ph idx="4294967295"/>
          </p:nvPr>
        </p:nvGraphicFramePr>
        <p:xfrm>
          <a:off x="41393" y="58503"/>
          <a:ext cx="12109213" cy="659817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5170">
                  <a:extLst>
                    <a:ext uri="{9D8B030D-6E8A-4147-A177-3AD203B41FA5}">
                      <a16:colId xmlns:a16="http://schemas.microsoft.com/office/drawing/2014/main" val="2315892687"/>
                    </a:ext>
                  </a:extLst>
                </a:gridCol>
                <a:gridCol w="790222">
                  <a:extLst>
                    <a:ext uri="{9D8B030D-6E8A-4147-A177-3AD203B41FA5}">
                      <a16:colId xmlns:a16="http://schemas.microsoft.com/office/drawing/2014/main" val="2005890574"/>
                    </a:ext>
                  </a:extLst>
                </a:gridCol>
                <a:gridCol w="1091259">
                  <a:extLst>
                    <a:ext uri="{9D8B030D-6E8A-4147-A177-3AD203B41FA5}">
                      <a16:colId xmlns:a16="http://schemas.microsoft.com/office/drawing/2014/main" val="4003630917"/>
                    </a:ext>
                  </a:extLst>
                </a:gridCol>
                <a:gridCol w="9452562">
                  <a:extLst>
                    <a:ext uri="{9D8B030D-6E8A-4147-A177-3AD203B41FA5}">
                      <a16:colId xmlns:a16="http://schemas.microsoft.com/office/drawing/2014/main" val="85394569"/>
                    </a:ext>
                  </a:extLst>
                </a:gridCol>
              </a:tblGrid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sng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Rank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sng" strike="noStrike" dirty="0">
                          <a:effectLst/>
                        </a:rPr>
                        <a:t>Specter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sng" strike="noStrike" dirty="0">
                          <a:effectLst/>
                        </a:rPr>
                        <a:t>Proposed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sng" strike="noStrike" dirty="0">
                          <a:effectLst/>
                        </a:rPr>
                        <a:t>Paper</a:t>
                      </a:r>
                      <a:endParaRPr lang="en-US" sz="1800" b="1" i="0" u="sng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tint val="20000"/>
                        <a:alpha val="10085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7598359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query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 dirty="0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1097: On stress and linguistic rhythm</a:t>
                      </a:r>
                      <a:endParaRPr lang="en-US" sz="14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7143103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29950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0.908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0.926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0: Linguistic Society of America Structure and Intonation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10630649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0.977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/>
                        </a:rPr>
                        <a:t>475: Preliminaries to linguistic phonetics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6633684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0.885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5"/>
                        </a:rPr>
                        <a:t>25: Linguistic Society of America On the Definition of Word by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32145647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0.881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0.763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6"/>
                        </a:rPr>
                        <a:t>37: On some defferences between Chinese and Japanese '-Wh'-elements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38041354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0.880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0.946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7"/>
                        </a:rPr>
                        <a:t>2: Some accentuation properties in Japanese and lexical phonology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81558195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0.865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0.824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8"/>
                        </a:rPr>
                        <a:t>6: Two Types of Zi-Verbs in Japanese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80310421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0.777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0.097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9"/>
                        </a:rPr>
                        <a:t>15: The Value of Natural Sounds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90803297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0.766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0.089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0"/>
                        </a:rPr>
                        <a:t>16: Re-Examining the Foundations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71557429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0.757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0.106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 dirty="0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1"/>
                        </a:rPr>
                        <a:t>8: Facts and Faith in Biblical History</a:t>
                      </a:r>
                      <a:endParaRPr lang="en-US" sz="14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4678688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656884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0.578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2"/>
                        </a:rPr>
                        <a:t>226: The phonology of rhythm in English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4390931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0.530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3"/>
                        </a:rPr>
                        <a:t>74: A grid-based theory of English meter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7357031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-1.000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4"/>
                        </a:rPr>
                        <a:t>5: "What does Phonology tell us about Stress and Rhythm? Some Reflections on the Phonology of Stress"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7903043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0.460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5"/>
                        </a:rPr>
                        <a:t>1: Syllable structure and stress in Bahdinani Kurdish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82743388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0.442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6"/>
                        </a:rPr>
                        <a:t>35: Schwa in phonological theory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9670972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-1.000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7"/>
                        </a:rPr>
                        <a:t>163: The Sound Pattern of Russian: A Linguistic and Acoustical Investigation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0794549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0.542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8"/>
                        </a:rPr>
                        <a:t>27: Empirical evidence for a deletion formulation of the rhythm rule in English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02820780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0.552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19"/>
                        </a:rPr>
                        <a:t>95: Prosodic Structure Above the Word</a:t>
                      </a:r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3783501"/>
                  </a:ext>
                </a:extLst>
              </a:tr>
              <a:tr h="2999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0.334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</a:rPr>
                        <a:t>0.993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sng" strike="noStrike" dirty="0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0"/>
                        </a:rPr>
                        <a:t>0: Syllable Contraction in Cantonese A-not-A Constructions: An Optimality Account</a:t>
                      </a:r>
                      <a:endParaRPr lang="en-US" sz="1400" b="0" i="0" u="sng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9785718"/>
                  </a:ext>
                </a:extLst>
              </a:tr>
            </a:tbl>
          </a:graphicData>
        </a:graphic>
      </p:graphicFrame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3277A07-B260-A9E7-4E4A-D97DE96D15B9}"/>
              </a:ext>
            </a:extLst>
          </p:cNvPr>
          <p:cNvSpPr/>
          <p:nvPr/>
        </p:nvSpPr>
        <p:spPr>
          <a:xfrm>
            <a:off x="2573867" y="3375378"/>
            <a:ext cx="2893718" cy="41768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362A260-0304-C91E-8081-0F6351A04EEC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714697" y="3988677"/>
            <a:ext cx="9412507" cy="277178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4791721-FBD2-8F87-C979-04416C94D09B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691296" y="701835"/>
            <a:ext cx="9459310" cy="264351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9B4BA3-B2EB-1DC6-A2AB-99071CC81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EFD06-F981-B043-B150-D23324EBE6F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4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8611</TotalTime>
  <Words>4271</Words>
  <Application>Microsoft Macintosh PowerPoint</Application>
  <PresentationFormat>Widescreen</PresentationFormat>
  <Paragraphs>655</Paragraphs>
  <Slides>63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3" baseType="lpstr">
      <vt:lpstr>Arial</vt:lpstr>
      <vt:lpstr>Calibri</vt:lpstr>
      <vt:lpstr>Calibri Light</vt:lpstr>
      <vt:lpstr>Cambria Math</vt:lpstr>
      <vt:lpstr>Menlo</vt:lpstr>
      <vt:lpstr>Times</vt:lpstr>
      <vt:lpstr>Times New Roman</vt:lpstr>
      <vt:lpstr>ui-monospace</vt:lpstr>
      <vt:lpstr>Wingdings</vt:lpstr>
      <vt:lpstr>Office Theme</vt:lpstr>
      <vt:lpstr>JSALT</vt:lpstr>
      <vt:lpstr>Readings: Before May 14 https://github.com/kwchurch/JSALT_Better_Together/tree/main/examples/near/reading_list </vt:lpstr>
      <vt:lpstr>https://github.com/kwchurch/JSALT_Better_Together </vt:lpstr>
      <vt:lpstr>Pointers to Code based on ANN https://github.com/kwchurch/JSALT_Better_Together </vt:lpstr>
      <vt:lpstr>Deliverables</vt:lpstr>
      <vt:lpstr>Example of Rank Retrieval</vt:lpstr>
      <vt:lpstr>PowerPoint Presentation</vt:lpstr>
      <vt:lpstr>Missing Abstracts</vt:lpstr>
      <vt:lpstr>PowerPoint Presentation</vt:lpstr>
      <vt:lpstr>PowerPoint Presentation</vt:lpstr>
      <vt:lpstr>Inference Exercise: Document Similarity</vt:lpstr>
      <vt:lpstr>text_to_embedding.py https://github.com/kwchurch/JSALT_Better_Together </vt:lpstr>
      <vt:lpstr>Inference: f(s)  vector of 768 floats https://github.com/kwchurch/JSALT_Better_Together/blob/main/src/text_to_embedding.py </vt:lpstr>
      <vt:lpstr>https://huggingface.co/models?sort=downloads&amp;search=allenai%2Fspecter </vt:lpstr>
      <vt:lpstr>Inference Exercise 2: Document Similarity (but use references instead of titles)</vt:lpstr>
      <vt:lpstr>Processing with Embeddings: Annoy / Faiss Approximate Nearest Neighbors (ANN)</vt:lpstr>
      <vt:lpstr>Multiple Representations</vt:lpstr>
      <vt:lpstr>Advantages of Multiple Representations</vt:lpstr>
      <vt:lpstr>Agenda: Tutorial on Basic Background</vt:lpstr>
      <vt:lpstr>GNN Alternative</vt:lpstr>
      <vt:lpstr>Why GNN?</vt:lpstr>
      <vt:lpstr>What is GNN?</vt:lpstr>
      <vt:lpstr>Challenge Scale Data Parallelism v.s. Gsplit Parallelism</vt:lpstr>
      <vt:lpstr>Gsplit is Faster</vt:lpstr>
      <vt:lpstr>Agenda: Tutorial on Basic Background</vt:lpstr>
      <vt:lpstr>Sources for Papers in Semantic Scholar</vt:lpstr>
      <vt:lpstr>Example of Semantic Scholar Page https://www.semanticscholar.org/paper/On-the-Dangers-of-Stochastic-Parrots%3A-Can-Language-Bender-Gebru/6d9727f1f058614cada3fe296eeebd8ec4fc512a  https://github.com/kwchurch/JSALT_Better_Together/blob/main/src/fetch_from_semantic_scholar_api.py  https://www.semanticscholar.org/product/api </vt:lpstr>
      <vt:lpstr>Some useful fields (for papers) (API supports ad hoc queries as well as bulk downloads)</vt:lpstr>
      <vt:lpstr>https://github.com/kwchurch/JSALT_Better_Together </vt:lpstr>
      <vt:lpstr>Agenda: Tutorial on Basic Background</vt:lpstr>
      <vt:lpstr>Standard 3-step recipe</vt:lpstr>
      <vt:lpstr>Standard 3-Step Recipe</vt:lpstr>
      <vt:lpstr>Inference: f(x) → y</vt:lpstr>
      <vt:lpstr>Input: I love you Output: Depends on Model: f</vt:lpstr>
      <vt:lpstr>Many of these models produce reasonable results</vt:lpstr>
      <vt:lpstr>Lots of Models on Hubs (for lots of tasks)</vt:lpstr>
      <vt:lpstr>Standard 3-Step Recipe</vt:lpstr>
      <vt:lpstr>Most users should not invest in pretraining because growth (&amp; costs) are out of control</vt:lpstr>
      <vt:lpstr>Standard 3-Step Recipe</vt:lpstr>
      <vt:lpstr> </vt:lpstr>
      <vt:lpstr>Agenda: Tutorial on Basic Background</vt:lpstr>
      <vt:lpstr>Approximate Nearest Neighbors in External Memory</vt:lpstr>
      <vt:lpstr>Annoy / Faiss</vt:lpstr>
      <vt:lpstr>Notation</vt:lpstr>
      <vt:lpstr>Memory Mapping (mmap)</vt:lpstr>
      <vt:lpstr>Problems to be done in external memory (Avoid loading embedding into memory)</vt:lpstr>
      <vt:lpstr>Solutions</vt:lpstr>
      <vt:lpstr>Method for mapping vector, v, to 1 bit</vt:lpstr>
      <vt:lpstr>Claim: π brings similar docs near one another </vt:lpstr>
      <vt:lpstr>Docs near one another in π are more similar</vt:lpstr>
      <vt:lpstr>Pointers to Code based on ANN</vt:lpstr>
      <vt:lpstr>Pointers to C Code: $JSALTsrc/C/</vt:lpstr>
      <vt:lpstr>Agenda: Tutorial on Basic Background</vt:lpstr>
      <vt:lpstr>Bellcore’s Example: Bag of Words + SVD http://wordvec.colorado.edu/papers/Deerwester_1990.pdf </vt:lpstr>
      <vt:lpstr>Term by Document Matrix</vt:lpstr>
      <vt:lpstr>Dimension Reduction in R</vt:lpstr>
      <vt:lpstr>PowerPoint Presentation</vt:lpstr>
      <vt:lpstr>PowerPoint Presentation</vt:lpstr>
      <vt:lpstr>Random Walks</vt:lpstr>
      <vt:lpstr>Graph Laplacians https://www.cs.mcgill.ca/~wlh/grl_book/files/GRL_Book.pdf</vt:lpstr>
      <vt:lpstr>Laplacians and Spectral Clustering https://www.cs.mcgill.ca/~wlh/grl_book/files/GRL_Book.pdf </vt:lpstr>
      <vt:lpstr>Topics to Cover</vt:lpstr>
      <vt:lpstr>Agenda: Tutorial on Basic Background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JSALT</dc:title>
  <dc:creator>Kenneth Church</dc:creator>
  <cp:lastModifiedBy>Kenneth Church</cp:lastModifiedBy>
  <cp:revision>22</cp:revision>
  <dcterms:created xsi:type="dcterms:W3CDTF">2023-05-02T16:19:30Z</dcterms:created>
  <dcterms:modified xsi:type="dcterms:W3CDTF">2023-05-08T15:50:54Z</dcterms:modified>
</cp:coreProperties>
</file>

<file path=docProps/thumbnail.jpeg>
</file>